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media/image25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62" r:id="rId2"/>
    <p:sldId id="269" r:id="rId3"/>
    <p:sldId id="327" r:id="rId4"/>
    <p:sldId id="341" r:id="rId5"/>
    <p:sldId id="343" r:id="rId6"/>
    <p:sldId id="344" r:id="rId7"/>
    <p:sldId id="342" r:id="rId8"/>
    <p:sldId id="345" r:id="rId9"/>
    <p:sldId id="349" r:id="rId10"/>
    <p:sldId id="350" r:id="rId11"/>
    <p:sldId id="351" r:id="rId12"/>
    <p:sldId id="352" r:id="rId13"/>
    <p:sldId id="353" r:id="rId14"/>
    <p:sldId id="354" r:id="rId15"/>
    <p:sldId id="355" r:id="rId16"/>
    <p:sldId id="356" r:id="rId17"/>
    <p:sldId id="357" r:id="rId18"/>
    <p:sldId id="359" r:id="rId19"/>
    <p:sldId id="363" r:id="rId20"/>
    <p:sldId id="319" r:id="rId21"/>
  </p:sldIdLst>
  <p:sldSz cx="9144000" cy="6858000" type="screen4x3"/>
  <p:notesSz cx="10693400" cy="7562850"/>
  <p:defaultTextStyle>
    <a:defPPr>
      <a:defRPr lang="ru-RU"/>
    </a:defPPr>
    <a:lvl1pPr marL="0" algn="l" defTabSz="80141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0707" algn="l" defTabSz="80141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01414" algn="l" defTabSz="80141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02121" algn="l" defTabSz="80141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02828" algn="l" defTabSz="80141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03535" algn="l" defTabSz="80141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04241" algn="l" defTabSz="80141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04949" algn="l" defTabSz="80141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05656" algn="l" defTabSz="80141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85" autoAdjust="0"/>
    <p:restoredTop sz="94660"/>
  </p:normalViewPr>
  <p:slideViewPr>
    <p:cSldViewPr>
      <p:cViewPr>
        <p:scale>
          <a:sx n="60" d="100"/>
          <a:sy n="60" d="100"/>
        </p:scale>
        <p:origin x="-1328" y="-112"/>
      </p:cViewPr>
      <p:guideLst>
        <p:guide orient="horz" pos="2612"/>
        <p:guide pos="184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F3D7EF-0610-4363-8E00-46C1C7B26AB2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455988" y="566738"/>
            <a:ext cx="3781425" cy="2836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69975" y="3592513"/>
            <a:ext cx="8553450" cy="34036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84B3A-4928-4634-A8AA-9A2E6C5393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028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0141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400707" algn="l" defTabSz="80141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801414" algn="l" defTabSz="80141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202121" algn="l" defTabSz="80141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602828" algn="l" defTabSz="80141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2003535" algn="l" defTabSz="80141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404241" algn="l" defTabSz="80141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804949" algn="l" defTabSz="80141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205656" algn="l" defTabSz="80141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63241" y="499006"/>
            <a:ext cx="8222953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2417" y="3840482"/>
            <a:ext cx="640460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18408" y="264877"/>
            <a:ext cx="7262530" cy="384721"/>
          </a:xfrm>
        </p:spPr>
        <p:txBody>
          <a:bodyPr lIns="0" tIns="0" rIns="0" bIns="0"/>
          <a:lstStyle>
            <a:lvl1pPr>
              <a:defRPr sz="2500" b="1" i="0">
                <a:solidFill>
                  <a:srgbClr val="7B5CB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0264" y="1365499"/>
            <a:ext cx="6328907" cy="430887"/>
          </a:xfrm>
        </p:spPr>
        <p:txBody>
          <a:bodyPr lIns="0" tIns="0" rIns="0" bIns="0"/>
          <a:lstStyle>
            <a:lvl1pPr>
              <a:defRPr sz="2800" b="0" i="0" u="heavy">
                <a:solidFill>
                  <a:schemeClr val="hlink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18408" y="264877"/>
            <a:ext cx="7262530" cy="384721"/>
          </a:xfrm>
        </p:spPr>
        <p:txBody>
          <a:bodyPr lIns="0" tIns="0" rIns="0" bIns="0"/>
          <a:lstStyle>
            <a:lvl1pPr>
              <a:defRPr sz="2500" b="1" i="0">
                <a:solidFill>
                  <a:srgbClr val="7B5CB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491" y="1231446"/>
            <a:ext cx="340782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11957" y="1577342"/>
            <a:ext cx="3980002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18408" y="264877"/>
            <a:ext cx="7262530" cy="384721"/>
          </a:xfrm>
        </p:spPr>
        <p:txBody>
          <a:bodyPr lIns="0" tIns="0" rIns="0" bIns="0"/>
          <a:lstStyle>
            <a:lvl1pPr>
              <a:defRPr sz="2500" b="1" i="0">
                <a:solidFill>
                  <a:srgbClr val="7B5CB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"/>
            <a:ext cx="9144000" cy="68566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ver-Page-No_Imag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rv_lfcl_grhc_rgb_po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rv_logo_rgb_pos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75" y="6051550"/>
            <a:ext cx="150495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20162" y="511606"/>
            <a:ext cx="4155766" cy="113241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12"/>
          </p:nvPr>
        </p:nvSpPr>
        <p:spPr>
          <a:xfrm>
            <a:off x="420163" y="2698110"/>
            <a:ext cx="2727325" cy="30903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9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800" b="0" i="0">
                <a:latin typeface="Arial"/>
                <a:cs typeface="Arial"/>
              </a:defRPr>
            </a:lvl2pPr>
            <a:lvl3pPr marL="914400" indent="0">
              <a:buNone/>
              <a:defRPr sz="800" b="0" i="0">
                <a:latin typeface="Arial"/>
                <a:cs typeface="Arial"/>
              </a:defRPr>
            </a:lvl3pPr>
            <a:lvl4pPr marL="1371600" indent="0">
              <a:buNone/>
              <a:defRPr sz="800" b="0" i="0">
                <a:latin typeface="Arial"/>
                <a:cs typeface="Arial"/>
              </a:defRPr>
            </a:lvl4pPr>
            <a:lvl5pPr marL="1828800" indent="0">
              <a:buNone/>
              <a:defRPr sz="800" b="0" i="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itle 19"/>
          <p:cNvSpPr>
            <a:spLocks noGrp="1"/>
          </p:cNvSpPr>
          <p:nvPr>
            <p:ph type="title"/>
          </p:nvPr>
        </p:nvSpPr>
        <p:spPr>
          <a:xfrm>
            <a:off x="420162" y="1821115"/>
            <a:ext cx="4155766" cy="87699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400" b="0" i="0" cap="none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091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tent_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 txBox="1">
            <a:spLocks/>
          </p:cNvSpPr>
          <p:nvPr userDrawn="1"/>
        </p:nvSpPr>
        <p:spPr>
          <a:xfrm>
            <a:off x="8599488" y="146050"/>
            <a:ext cx="220662" cy="220663"/>
          </a:xfrm>
          <a:prstGeom prst="rect">
            <a:avLst/>
          </a:prstGeom>
          <a:ln/>
        </p:spPr>
        <p:txBody>
          <a:bodyPr lIns="0" tIns="0" rIns="0" bIns="0" anchor="b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A69281F-772D-45E6-B9D3-AB9AAFEF6188}" type="slidenum">
              <a:rPr lang="en-US" sz="600" smtClean="0">
                <a:solidFill>
                  <a:srgbClr val="444444"/>
                </a:solidFill>
                <a:latin typeface="+mj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rgbClr val="444444"/>
              </a:solidFill>
              <a:latin typeface="+mj-lt"/>
            </a:endParaRPr>
          </a:p>
        </p:txBody>
      </p:sp>
      <p:pic>
        <p:nvPicPr>
          <p:cNvPr id="6" name="Picture 2" descr="crv_logo_rgb_po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75" y="6051550"/>
            <a:ext cx="150495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19"/>
          <p:cNvSpPr>
            <a:spLocks noGrp="1"/>
          </p:cNvSpPr>
          <p:nvPr>
            <p:ph type="title"/>
          </p:nvPr>
        </p:nvSpPr>
        <p:spPr>
          <a:xfrm>
            <a:off x="429570" y="514642"/>
            <a:ext cx="8390828" cy="399311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400" b="1" i="0" cap="none">
                <a:solidFill>
                  <a:srgbClr val="6817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29570" y="1357706"/>
            <a:ext cx="7739640" cy="2571809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75000"/>
              <a:buFontTx/>
              <a:buNone/>
              <a:tabLst/>
              <a:defRPr sz="1500" baseline="0"/>
            </a:lvl1pPr>
            <a:lvl2pPr marL="742950" indent="-285750">
              <a:buFont typeface="Courier New"/>
              <a:buChar char="o"/>
              <a:defRPr sz="1800"/>
            </a:lvl2pPr>
            <a:lvl3pPr>
              <a:defRPr sz="1600"/>
            </a:lvl3pPr>
            <a:lvl4pPr>
              <a:defRPr sz="1400"/>
            </a:lvl4pPr>
            <a:lvl5pPr marL="2057400" indent="-228600">
              <a:buFont typeface="Wingdings" charset="2"/>
              <a:buChar char="ü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764012" y="274681"/>
            <a:ext cx="2697516" cy="92333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1pPr>
            <a:lvl2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2pPr>
            <a:lvl3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3pPr>
            <a:lvl4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4pPr>
            <a:lvl5pPr marL="0" indent="0" algn="r" defTabSz="457200" rtl="0" eaLnBrk="1" latinLnBrk="0" hangingPunct="1">
              <a:buNone/>
              <a:defRPr lang="en-US" sz="600" kern="1200" dirty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0129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18408" y="264878"/>
            <a:ext cx="726253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7B5CB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0264" y="1365498"/>
            <a:ext cx="6328907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 u="heavy">
                <a:solidFill>
                  <a:schemeClr val="hlink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10806" y="6377941"/>
            <a:ext cx="292781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471" y="6377941"/>
            <a:ext cx="210436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7591" y="6377941"/>
            <a:ext cx="210436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00707">
        <a:defRPr>
          <a:latin typeface="+mn-lt"/>
          <a:ea typeface="+mn-ea"/>
          <a:cs typeface="+mn-cs"/>
        </a:defRPr>
      </a:lvl2pPr>
      <a:lvl3pPr marL="801414">
        <a:defRPr>
          <a:latin typeface="+mn-lt"/>
          <a:ea typeface="+mn-ea"/>
          <a:cs typeface="+mn-cs"/>
        </a:defRPr>
      </a:lvl3pPr>
      <a:lvl4pPr marL="1202121">
        <a:defRPr>
          <a:latin typeface="+mn-lt"/>
          <a:ea typeface="+mn-ea"/>
          <a:cs typeface="+mn-cs"/>
        </a:defRPr>
      </a:lvl4pPr>
      <a:lvl5pPr marL="1602828">
        <a:defRPr>
          <a:latin typeface="+mn-lt"/>
          <a:ea typeface="+mn-ea"/>
          <a:cs typeface="+mn-cs"/>
        </a:defRPr>
      </a:lvl5pPr>
      <a:lvl6pPr marL="2003535">
        <a:defRPr>
          <a:latin typeface="+mn-lt"/>
          <a:ea typeface="+mn-ea"/>
          <a:cs typeface="+mn-cs"/>
        </a:defRPr>
      </a:lvl6pPr>
      <a:lvl7pPr marL="2404241">
        <a:defRPr>
          <a:latin typeface="+mn-lt"/>
          <a:ea typeface="+mn-ea"/>
          <a:cs typeface="+mn-cs"/>
        </a:defRPr>
      </a:lvl7pPr>
      <a:lvl8pPr marL="2804949">
        <a:defRPr>
          <a:latin typeface="+mn-lt"/>
          <a:ea typeface="+mn-ea"/>
          <a:cs typeface="+mn-cs"/>
        </a:defRPr>
      </a:lvl8pPr>
      <a:lvl9pPr marL="320565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00707">
        <a:defRPr>
          <a:latin typeface="+mn-lt"/>
          <a:ea typeface="+mn-ea"/>
          <a:cs typeface="+mn-cs"/>
        </a:defRPr>
      </a:lvl2pPr>
      <a:lvl3pPr marL="801414">
        <a:defRPr>
          <a:latin typeface="+mn-lt"/>
          <a:ea typeface="+mn-ea"/>
          <a:cs typeface="+mn-cs"/>
        </a:defRPr>
      </a:lvl3pPr>
      <a:lvl4pPr marL="1202121">
        <a:defRPr>
          <a:latin typeface="+mn-lt"/>
          <a:ea typeface="+mn-ea"/>
          <a:cs typeface="+mn-cs"/>
        </a:defRPr>
      </a:lvl4pPr>
      <a:lvl5pPr marL="1602828">
        <a:defRPr>
          <a:latin typeface="+mn-lt"/>
          <a:ea typeface="+mn-ea"/>
          <a:cs typeface="+mn-cs"/>
        </a:defRPr>
      </a:lvl5pPr>
      <a:lvl6pPr marL="2003535">
        <a:defRPr>
          <a:latin typeface="+mn-lt"/>
          <a:ea typeface="+mn-ea"/>
          <a:cs typeface="+mn-cs"/>
        </a:defRPr>
      </a:lvl6pPr>
      <a:lvl7pPr marL="2404241">
        <a:defRPr>
          <a:latin typeface="+mn-lt"/>
          <a:ea typeface="+mn-ea"/>
          <a:cs typeface="+mn-cs"/>
        </a:defRPr>
      </a:lvl7pPr>
      <a:lvl8pPr marL="2804949">
        <a:defRPr>
          <a:latin typeface="+mn-lt"/>
          <a:ea typeface="+mn-ea"/>
          <a:cs typeface="+mn-cs"/>
        </a:defRPr>
      </a:lvl8pPr>
      <a:lvl9pPr marL="3205656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Inesh.kenzhina@clarivate.com" TargetMode="Externa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6387" y="6051550"/>
            <a:ext cx="1504950" cy="679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967351" y="0"/>
            <a:ext cx="4176648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07923" y="489585"/>
            <a:ext cx="4011677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976630">
              <a:lnSpc>
                <a:spcPct val="100000"/>
              </a:lnSpc>
              <a:spcBef>
                <a:spcPts val="95"/>
              </a:spcBef>
            </a:pPr>
            <a:r>
              <a:rPr lang="kk-KZ" sz="2800" spc="5" dirty="0" smtClean="0">
                <a:solidFill>
                  <a:srgbClr val="000000"/>
                </a:solidFill>
              </a:rPr>
              <a:t>Как написать и подать статью</a:t>
            </a:r>
            <a:endParaRPr sz="2800" dirty="0"/>
          </a:p>
        </p:txBody>
      </p:sp>
      <p:sp>
        <p:nvSpPr>
          <p:cNvPr id="6" name="object 6"/>
          <p:cNvSpPr txBox="1"/>
          <p:nvPr/>
        </p:nvSpPr>
        <p:spPr>
          <a:xfrm>
            <a:off x="407922" y="2590800"/>
            <a:ext cx="3554477" cy="11035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400" spc="-5" dirty="0" err="1" smtClean="0">
                <a:solidFill>
                  <a:srgbClr val="585858"/>
                </a:solidFill>
                <a:latin typeface="Arial"/>
                <a:cs typeface="Arial"/>
              </a:rPr>
              <a:t>Инеш</a:t>
            </a:r>
            <a:r>
              <a:rPr lang="ru-RU" sz="1400" spc="-5" dirty="0" smtClean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lang="ru-RU" sz="1400" spc="-5" dirty="0" err="1" smtClean="0">
                <a:solidFill>
                  <a:srgbClr val="585858"/>
                </a:solidFill>
                <a:latin typeface="Arial"/>
                <a:cs typeface="Arial"/>
              </a:rPr>
              <a:t>Кенжина</a:t>
            </a:r>
            <a:endParaRPr lang="ru-RU" sz="1400" spc="-5" dirty="0" smtClean="0">
              <a:solidFill>
                <a:srgbClr val="585858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 err="1" smtClean="0">
                <a:solidFill>
                  <a:srgbClr val="585858"/>
                </a:solidFill>
                <a:latin typeface="Arial"/>
                <a:cs typeface="Arial"/>
              </a:rPr>
              <a:t>специалист</a:t>
            </a:r>
            <a:r>
              <a:rPr sz="1400" spc="-5" dirty="0" smtClean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85858"/>
                </a:solidFill>
                <a:latin typeface="Arial"/>
                <a:cs typeface="Arial"/>
              </a:rPr>
              <a:t>по </a:t>
            </a:r>
            <a:r>
              <a:rPr sz="1400" spc="-5" dirty="0">
                <a:solidFill>
                  <a:srgbClr val="585858"/>
                </a:solidFill>
                <a:latin typeface="Arial"/>
                <a:cs typeface="Arial"/>
              </a:rPr>
              <a:t>обучающим</a:t>
            </a:r>
            <a:r>
              <a:rPr sz="1400" spc="-7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Arial"/>
                <a:cs typeface="Arial"/>
              </a:rPr>
              <a:t>программам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585858"/>
                </a:solidFill>
                <a:latin typeface="Arial"/>
                <a:cs typeface="Arial"/>
              </a:rPr>
              <a:t>и</a:t>
            </a:r>
            <a:r>
              <a:rPr sz="1400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spc="-10" dirty="0" err="1" smtClean="0">
                <a:solidFill>
                  <a:srgbClr val="585858"/>
                </a:solidFill>
                <a:latin typeface="Arial"/>
                <a:cs typeface="Arial"/>
              </a:rPr>
              <a:t>наукометрии</a:t>
            </a:r>
            <a:endParaRPr lang="en-US" sz="1400" spc="-10" dirty="0" smtClean="0">
              <a:solidFill>
                <a:srgbClr val="585858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en-US" sz="1400" spc="-10" dirty="0" smtClean="0">
                <a:solidFill>
                  <a:srgbClr val="585858"/>
                </a:solidFill>
                <a:latin typeface="Arial"/>
                <a:cs typeface="Arial"/>
              </a:rPr>
              <a:t>Inesh.kenzhina@clarivate.com</a:t>
            </a:r>
            <a:endParaRPr lang="ru-RU" sz="1400" spc="-10" dirty="0" smtClean="0">
              <a:solidFill>
                <a:srgbClr val="585858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en-US" sz="1400" spc="-10" dirty="0" smtClean="0">
                <a:solidFill>
                  <a:srgbClr val="585858"/>
                </a:solidFill>
                <a:latin typeface="Arial"/>
                <a:cs typeface="Arial"/>
                <a:hlinkClick r:id="rId5"/>
              </a:rPr>
              <a:t>Inesh.kenzhina@clarivate.com</a:t>
            </a:r>
            <a:r>
              <a:rPr lang="en-US" sz="1400" spc="-10" dirty="0" smtClean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endParaRPr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6937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 bwMode="auto">
          <a:xfrm>
            <a:off x="430213" y="514350"/>
            <a:ext cx="8389937" cy="400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>
                <a:latin typeface="Arial" charset="0"/>
                <a:cs typeface="Arial" charset="0"/>
              </a:rPr>
              <a:t>Структура статьи</a:t>
            </a: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764213" y="274638"/>
            <a:ext cx="2697162" cy="9207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8077200" cy="500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830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 bwMode="auto">
          <a:xfrm>
            <a:off x="430213" y="514350"/>
            <a:ext cx="8389937" cy="400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>
                <a:latin typeface="Arial" charset="0"/>
                <a:cs typeface="Arial" charset="0"/>
              </a:rPr>
              <a:t>Название: примеры</a:t>
            </a: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764213" y="274638"/>
            <a:ext cx="2697162" cy="9207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30213" y="3929063"/>
            <a:ext cx="8031162" cy="369887"/>
          </a:xfrm>
          <a:prstGeom prst="rect">
            <a:avLst/>
          </a:prstGeom>
          <a:ln>
            <a:solidFill>
              <a:srgbClr val="1AC604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Как вам кажется, какой вариант названия наиболее удачен?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1276350"/>
            <a:ext cx="7956550" cy="265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8384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 bwMode="auto">
          <a:xfrm>
            <a:off x="430213" y="514350"/>
            <a:ext cx="8389937" cy="400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>
                <a:latin typeface="Arial" charset="0"/>
                <a:cs typeface="Arial" charset="0"/>
              </a:rPr>
              <a:t>Название: примеры</a:t>
            </a: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764213" y="274638"/>
            <a:ext cx="2697162" cy="9207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3929063"/>
            <a:ext cx="8553450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51688"/>
            <a:ext cx="7956550" cy="265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371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 bwMode="auto">
          <a:xfrm>
            <a:off x="430213" y="514350"/>
            <a:ext cx="8389937" cy="400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>
                <a:latin typeface="Arial" charset="0"/>
                <a:cs typeface="Arial" charset="0"/>
              </a:rPr>
              <a:t>Название: рекомендации</a:t>
            </a: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764213" y="274638"/>
            <a:ext cx="2697162" cy="9207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09" t="31732" r="28343" b="38501"/>
          <a:stretch/>
        </p:blipFill>
        <p:spPr bwMode="auto">
          <a:xfrm>
            <a:off x="462516" y="1447798"/>
            <a:ext cx="8224284" cy="3733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597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 bwMode="auto">
          <a:xfrm>
            <a:off x="430213" y="514350"/>
            <a:ext cx="8389937" cy="400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>
                <a:latin typeface="Arial" charset="0"/>
                <a:cs typeface="Arial" charset="0"/>
              </a:rPr>
              <a:t>Абстракт (краткая аннотация): рекомендации</a:t>
            </a: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764213" y="274638"/>
            <a:ext cx="2697162" cy="9207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12" y="1447800"/>
            <a:ext cx="8468802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324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 bwMode="auto">
          <a:xfrm>
            <a:off x="430213" y="514350"/>
            <a:ext cx="8389937" cy="400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>
                <a:latin typeface="Arial" charset="0"/>
                <a:cs typeface="Arial" charset="0"/>
              </a:rPr>
              <a:t>Ключевые слова</a:t>
            </a: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764213" y="274638"/>
            <a:ext cx="2697162" cy="9207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1000" y="1371599"/>
            <a:ext cx="8458200" cy="4191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295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 bwMode="auto">
          <a:xfrm>
            <a:off x="430213" y="514350"/>
            <a:ext cx="8389937" cy="400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>
                <a:latin typeface="Arial" charset="0"/>
                <a:cs typeface="Arial" charset="0"/>
              </a:rPr>
              <a:t>Структура статьи</a:t>
            </a: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764213" y="274638"/>
            <a:ext cx="2697162" cy="9207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6283505"/>
              </p:ext>
            </p:extLst>
          </p:nvPr>
        </p:nvGraphicFramePr>
        <p:xfrm>
          <a:off x="622300" y="1397000"/>
          <a:ext cx="6997700" cy="34925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4100"/>
                <a:gridCol w="5943600"/>
              </a:tblGrid>
              <a:tr h="69850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6817FF"/>
                          </a:solidFill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endParaRPr lang="en-US" b="1" dirty="0">
                        <a:solidFill>
                          <a:srgbClr val="6817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Introduction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9850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6817FF"/>
                          </a:solidFill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lang="en-US" b="1" dirty="0">
                        <a:solidFill>
                          <a:srgbClr val="6817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Methods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9850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6817FF"/>
                          </a:solidFill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endParaRPr lang="en-US" b="1" dirty="0">
                        <a:solidFill>
                          <a:srgbClr val="6817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Results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9850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6817FF"/>
                          </a:solidFill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en-US" b="1" dirty="0">
                        <a:solidFill>
                          <a:srgbClr val="6817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(and)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9850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6817FF"/>
                          </a:solidFill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  <a:endParaRPr lang="en-US" b="1" dirty="0">
                        <a:solidFill>
                          <a:srgbClr val="6817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Discussion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16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 bwMode="auto">
          <a:xfrm>
            <a:off x="430213" y="514350"/>
            <a:ext cx="8389937" cy="400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>
                <a:latin typeface="Arial" charset="0"/>
                <a:cs typeface="Arial" charset="0"/>
              </a:rPr>
              <a:t>Общие советы по общепринятым правилам современного научного английского языка</a:t>
            </a:r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764213" y="274638"/>
            <a:ext cx="2697162" cy="9207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87"/>
          <a:stretch/>
        </p:blipFill>
        <p:spPr bwMode="auto">
          <a:xfrm>
            <a:off x="620713" y="1339850"/>
            <a:ext cx="7900987" cy="4527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539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 bwMode="auto">
          <a:xfrm>
            <a:off x="430213" y="514350"/>
            <a:ext cx="8389937" cy="400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>
                <a:latin typeface="Arial" charset="0"/>
                <a:cs typeface="Arial" charset="0"/>
              </a:rPr>
              <a:t>Библиография</a:t>
            </a: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764213" y="274638"/>
            <a:ext cx="2697162" cy="9207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6" b="27859"/>
          <a:stretch/>
        </p:blipFill>
        <p:spPr bwMode="auto">
          <a:xfrm>
            <a:off x="620714" y="965200"/>
            <a:ext cx="7470664" cy="520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252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9570" y="514642"/>
            <a:ext cx="8390828" cy="369332"/>
          </a:xfrm>
        </p:spPr>
        <p:txBody>
          <a:bodyPr/>
          <a:lstStyle/>
          <a:p>
            <a:r>
              <a:rPr lang="ru-RU" dirty="0" smtClean="0"/>
              <a:t>Как улучшить </a:t>
            </a:r>
            <a:r>
              <a:rPr lang="ru-RU" smtClean="0"/>
              <a:t>английский язык в статьях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57200" y="1676400"/>
            <a:ext cx="80772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Использовать дополнительные инструменты, такие как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EndNote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. Они позволяют создавать собственную библиотеку из нужных научных работ и делать заметки о том, как выдержки из статей могут быть использованы в дальнейшем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Специально разбирать язык статей в целевых журналах. Постарайтесь понять структуру текстов: фокусируйтесь в первую очередь на том, как авторы излагают идеи, а не на точном понимании самих идей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Использовать дополнительные инструменты, чтобы улучшить выбор слов и разнообразие предложений. Например, онлайновая база данных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Corpus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Contemporary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American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English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содержит подборку исследовательских статей (содержащих 112 миллионов слов) с функцией поиска, где можно вводить отдельные слова и узнавать, что обычно употребляется вокруг этого слова. Так можно разобраться, как другие исследователи строят свои предложения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https://corpus.byu.edu/coca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55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55" y="6324600"/>
            <a:ext cx="1284045" cy="439785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6838" y="207505"/>
            <a:ext cx="8193762" cy="1087895"/>
          </a:xfrm>
          <a:prstGeom prst="rect">
            <a:avLst/>
          </a:prstGeom>
        </p:spPr>
        <p:txBody>
          <a:bodyPr vert="horz" wrap="square" lIns="0" tIns="10574" rIns="0" bIns="0" rtlCol="0">
            <a:spAutoFit/>
          </a:bodyPr>
          <a:lstStyle/>
          <a:p>
            <a:pPr marL="11131" algn="ctr">
              <a:spcBef>
                <a:spcPts val="83"/>
              </a:spcBef>
            </a:pPr>
            <a:r>
              <a:rPr sz="3500" spc="-9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Алгоритм</a:t>
            </a:r>
            <a:r>
              <a:rPr sz="3500" spc="-9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sz="3500" spc="-9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публикации</a:t>
            </a:r>
            <a:r>
              <a:rPr lang="ru-RU" sz="3500" spc="-9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/>
            </a:r>
            <a:br>
              <a:rPr lang="ru-RU" sz="3500" spc="-9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sz="3500" spc="-9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в </a:t>
            </a:r>
            <a:r>
              <a:rPr sz="3500" spc="-9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журналах с импакт-фактором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8600" y="1722995"/>
            <a:ext cx="3244688" cy="334405"/>
          </a:xfrm>
          <a:prstGeom prst="rect">
            <a:avLst/>
          </a:prstGeom>
        </p:spPr>
        <p:txBody>
          <a:bodyPr vert="horz" wrap="square" lIns="0" tIns="11131" rIns="0" bIns="0" rtlCol="0">
            <a:spAutoFit/>
          </a:bodyPr>
          <a:lstStyle/>
          <a:p>
            <a:pPr marL="11131">
              <a:spcBef>
                <a:spcPts val="88"/>
              </a:spcBef>
            </a:pPr>
            <a:r>
              <a:rPr sz="2100" spc="-193" dirty="0">
                <a:latin typeface="Cambria Math" pitchFamily="18" charset="0"/>
                <a:ea typeface="Cambria Math" pitchFamily="18" charset="0"/>
                <a:cs typeface="Arial"/>
              </a:rPr>
              <a:t>Процесс</a:t>
            </a:r>
            <a:r>
              <a:rPr sz="2100" spc="-171" dirty="0">
                <a:latin typeface="Cambria Math" pitchFamily="18" charset="0"/>
                <a:ea typeface="Cambria Math" pitchFamily="18" charset="0"/>
                <a:cs typeface="Arial"/>
              </a:rPr>
              <a:t> </a:t>
            </a:r>
            <a:r>
              <a:rPr sz="2100" spc="-145" dirty="0">
                <a:latin typeface="Cambria Math" pitchFamily="18" charset="0"/>
                <a:ea typeface="Cambria Math" pitchFamily="18" charset="0"/>
                <a:cs typeface="Arial"/>
              </a:rPr>
              <a:t>публикации:</a:t>
            </a:r>
            <a:endParaRPr sz="2100" dirty="0">
              <a:latin typeface="Cambria Math" pitchFamily="18" charset="0"/>
              <a:ea typeface="Cambria Math" pitchFamily="18" charset="0"/>
              <a:cs typeface="Arial"/>
            </a:endParaRPr>
          </a:p>
        </p:txBody>
      </p:sp>
      <p:grpSp>
        <p:nvGrpSpPr>
          <p:cNvPr id="39" name="Группа 38"/>
          <p:cNvGrpSpPr/>
          <p:nvPr/>
        </p:nvGrpSpPr>
        <p:grpSpPr>
          <a:xfrm>
            <a:off x="152400" y="2362200"/>
            <a:ext cx="2032422" cy="1217856"/>
            <a:chOff x="152400" y="2362200"/>
            <a:chExt cx="2032422" cy="1217856"/>
          </a:xfrm>
        </p:grpSpPr>
        <p:sp>
          <p:nvSpPr>
            <p:cNvPr id="4" name="object 4"/>
            <p:cNvSpPr/>
            <p:nvPr/>
          </p:nvSpPr>
          <p:spPr>
            <a:xfrm>
              <a:off x="152400" y="2362200"/>
              <a:ext cx="2032422" cy="1217856"/>
            </a:xfrm>
            <a:custGeom>
              <a:avLst/>
              <a:gdLst/>
              <a:ahLst/>
              <a:cxnLst/>
              <a:rect l="l" t="t" r="r" b="b"/>
              <a:pathLst>
                <a:path w="2376805" h="1343025">
                  <a:moveTo>
                    <a:pt x="0" y="223774"/>
                  </a:moveTo>
                  <a:lnTo>
                    <a:pt x="4545" y="178680"/>
                  </a:lnTo>
                  <a:lnTo>
                    <a:pt x="17581" y="136677"/>
                  </a:lnTo>
                  <a:lnTo>
                    <a:pt x="38209" y="98666"/>
                  </a:lnTo>
                  <a:lnTo>
                    <a:pt x="65530" y="65547"/>
                  </a:lnTo>
                  <a:lnTo>
                    <a:pt x="98643" y="38221"/>
                  </a:lnTo>
                  <a:lnTo>
                    <a:pt x="136651" y="17587"/>
                  </a:lnTo>
                  <a:lnTo>
                    <a:pt x="178652" y="4546"/>
                  </a:lnTo>
                  <a:lnTo>
                    <a:pt x="223748" y="0"/>
                  </a:lnTo>
                  <a:lnTo>
                    <a:pt x="2152523" y="0"/>
                  </a:lnTo>
                  <a:lnTo>
                    <a:pt x="2197616" y="4546"/>
                  </a:lnTo>
                  <a:lnTo>
                    <a:pt x="2239619" y="17587"/>
                  </a:lnTo>
                  <a:lnTo>
                    <a:pt x="2277630" y="38221"/>
                  </a:lnTo>
                  <a:lnTo>
                    <a:pt x="2310749" y="65547"/>
                  </a:lnTo>
                  <a:lnTo>
                    <a:pt x="2338075" y="98666"/>
                  </a:lnTo>
                  <a:lnTo>
                    <a:pt x="2358709" y="136677"/>
                  </a:lnTo>
                  <a:lnTo>
                    <a:pt x="2371750" y="178680"/>
                  </a:lnTo>
                  <a:lnTo>
                    <a:pt x="2376297" y="223774"/>
                  </a:lnTo>
                  <a:lnTo>
                    <a:pt x="2376297" y="1118742"/>
                  </a:lnTo>
                  <a:lnTo>
                    <a:pt x="2371750" y="1163836"/>
                  </a:lnTo>
                  <a:lnTo>
                    <a:pt x="2358709" y="1205839"/>
                  </a:lnTo>
                  <a:lnTo>
                    <a:pt x="2338075" y="1243850"/>
                  </a:lnTo>
                  <a:lnTo>
                    <a:pt x="2310749" y="1276969"/>
                  </a:lnTo>
                  <a:lnTo>
                    <a:pt x="2277630" y="1304295"/>
                  </a:lnTo>
                  <a:lnTo>
                    <a:pt x="2239619" y="1324929"/>
                  </a:lnTo>
                  <a:lnTo>
                    <a:pt x="2197616" y="1337970"/>
                  </a:lnTo>
                  <a:lnTo>
                    <a:pt x="2152523" y="1342516"/>
                  </a:lnTo>
                  <a:lnTo>
                    <a:pt x="223748" y="1342516"/>
                  </a:lnTo>
                  <a:lnTo>
                    <a:pt x="178652" y="1337970"/>
                  </a:lnTo>
                  <a:lnTo>
                    <a:pt x="136651" y="1324929"/>
                  </a:lnTo>
                  <a:lnTo>
                    <a:pt x="98643" y="1304295"/>
                  </a:lnTo>
                  <a:lnTo>
                    <a:pt x="65530" y="1276969"/>
                  </a:lnTo>
                  <a:lnTo>
                    <a:pt x="38209" y="1243850"/>
                  </a:lnTo>
                  <a:lnTo>
                    <a:pt x="17581" y="1205839"/>
                  </a:lnTo>
                  <a:lnTo>
                    <a:pt x="4545" y="1163836"/>
                  </a:lnTo>
                  <a:lnTo>
                    <a:pt x="0" y="1118742"/>
                  </a:lnTo>
                  <a:lnTo>
                    <a:pt x="0" y="223774"/>
                  </a:lnTo>
                  <a:close/>
                </a:path>
              </a:pathLst>
            </a:custGeom>
            <a:ln w="25399">
              <a:solidFill>
                <a:srgbClr val="1CC5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 txBox="1"/>
            <p:nvPr/>
          </p:nvSpPr>
          <p:spPr>
            <a:xfrm>
              <a:off x="491856" y="3002509"/>
              <a:ext cx="1394406" cy="516506"/>
            </a:xfrm>
            <a:prstGeom prst="rect">
              <a:avLst/>
            </a:prstGeom>
          </p:spPr>
          <p:txBody>
            <a:bodyPr vert="horz" wrap="square" lIns="0" tIns="11131" rIns="0" bIns="0" rtlCol="0">
              <a:spAutoFit/>
            </a:bodyPr>
            <a:lstStyle/>
            <a:p>
              <a:pPr marL="11131" algn="ctr">
                <a:spcBef>
                  <a:spcPts val="88"/>
                </a:spcBef>
              </a:pPr>
              <a:r>
                <a:rPr spc="-105" dirty="0" err="1" smtClean="0">
                  <a:solidFill>
                    <a:srgbClr val="4A4A4A"/>
                  </a:solidFill>
                  <a:latin typeface="Cambria Math" pitchFamily="18" charset="0"/>
                  <a:ea typeface="Cambria Math" pitchFamily="18" charset="0"/>
                  <a:cs typeface="Arial"/>
                </a:rPr>
                <a:t>Выбрать</a:t>
              </a:r>
              <a:endParaRPr lang="ru-RU" spc="-131" dirty="0">
                <a:solidFill>
                  <a:srgbClr val="4A4A4A"/>
                </a:solidFill>
                <a:latin typeface="Cambria Math" pitchFamily="18" charset="0"/>
                <a:ea typeface="Cambria Math" pitchFamily="18" charset="0"/>
                <a:cs typeface="Arial"/>
              </a:endParaRPr>
            </a:p>
            <a:p>
              <a:pPr marL="11131" algn="ctr">
                <a:spcBef>
                  <a:spcPts val="88"/>
                </a:spcBef>
              </a:pPr>
              <a:r>
                <a:rPr spc="-61" dirty="0" err="1" smtClean="0">
                  <a:solidFill>
                    <a:srgbClr val="4A4A4A"/>
                  </a:solidFill>
                  <a:latin typeface="Cambria Math" pitchFamily="18" charset="0"/>
                  <a:ea typeface="Cambria Math" pitchFamily="18" charset="0"/>
                  <a:cs typeface="Arial"/>
                </a:rPr>
                <a:t>журнал</a:t>
              </a:r>
              <a:endParaRPr dirty="0">
                <a:latin typeface="Cambria Math" pitchFamily="18" charset="0"/>
                <a:ea typeface="Cambria Math" pitchFamily="18" charset="0"/>
                <a:cs typeface="Arial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952881" y="2538873"/>
              <a:ext cx="431017" cy="45707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3076307" y="2371760"/>
            <a:ext cx="2032422" cy="1217856"/>
            <a:chOff x="3076307" y="2371760"/>
            <a:chExt cx="2032422" cy="1217856"/>
          </a:xfrm>
        </p:grpSpPr>
        <p:sp>
          <p:nvSpPr>
            <p:cNvPr id="7" name="object 7"/>
            <p:cNvSpPr/>
            <p:nvPr/>
          </p:nvSpPr>
          <p:spPr>
            <a:xfrm>
              <a:off x="3076307" y="2371760"/>
              <a:ext cx="2032422" cy="1217856"/>
            </a:xfrm>
            <a:custGeom>
              <a:avLst/>
              <a:gdLst/>
              <a:ahLst/>
              <a:cxnLst/>
              <a:rect l="l" t="t" r="r" b="b"/>
              <a:pathLst>
                <a:path w="2376804" h="1343025">
                  <a:moveTo>
                    <a:pt x="0" y="223774"/>
                  </a:moveTo>
                  <a:lnTo>
                    <a:pt x="4546" y="178680"/>
                  </a:lnTo>
                  <a:lnTo>
                    <a:pt x="17587" y="136677"/>
                  </a:lnTo>
                  <a:lnTo>
                    <a:pt x="38221" y="98666"/>
                  </a:lnTo>
                  <a:lnTo>
                    <a:pt x="65547" y="65547"/>
                  </a:lnTo>
                  <a:lnTo>
                    <a:pt x="98666" y="38221"/>
                  </a:lnTo>
                  <a:lnTo>
                    <a:pt x="136677" y="17587"/>
                  </a:lnTo>
                  <a:lnTo>
                    <a:pt x="178680" y="4546"/>
                  </a:lnTo>
                  <a:lnTo>
                    <a:pt x="223774" y="0"/>
                  </a:lnTo>
                  <a:lnTo>
                    <a:pt x="2152523" y="0"/>
                  </a:lnTo>
                  <a:lnTo>
                    <a:pt x="2197616" y="4546"/>
                  </a:lnTo>
                  <a:lnTo>
                    <a:pt x="2239619" y="17587"/>
                  </a:lnTo>
                  <a:lnTo>
                    <a:pt x="2277630" y="38221"/>
                  </a:lnTo>
                  <a:lnTo>
                    <a:pt x="2310749" y="65547"/>
                  </a:lnTo>
                  <a:lnTo>
                    <a:pt x="2338075" y="98666"/>
                  </a:lnTo>
                  <a:lnTo>
                    <a:pt x="2358709" y="136677"/>
                  </a:lnTo>
                  <a:lnTo>
                    <a:pt x="2371750" y="178680"/>
                  </a:lnTo>
                  <a:lnTo>
                    <a:pt x="2376296" y="223774"/>
                  </a:lnTo>
                  <a:lnTo>
                    <a:pt x="2376296" y="1118743"/>
                  </a:lnTo>
                  <a:lnTo>
                    <a:pt x="2371750" y="1163836"/>
                  </a:lnTo>
                  <a:lnTo>
                    <a:pt x="2358709" y="1205839"/>
                  </a:lnTo>
                  <a:lnTo>
                    <a:pt x="2338075" y="1243850"/>
                  </a:lnTo>
                  <a:lnTo>
                    <a:pt x="2310749" y="1276969"/>
                  </a:lnTo>
                  <a:lnTo>
                    <a:pt x="2277630" y="1304295"/>
                  </a:lnTo>
                  <a:lnTo>
                    <a:pt x="2239619" y="1324929"/>
                  </a:lnTo>
                  <a:lnTo>
                    <a:pt x="2197616" y="1337970"/>
                  </a:lnTo>
                  <a:lnTo>
                    <a:pt x="2152523" y="1342517"/>
                  </a:lnTo>
                  <a:lnTo>
                    <a:pt x="223774" y="1342517"/>
                  </a:lnTo>
                  <a:lnTo>
                    <a:pt x="178680" y="1337970"/>
                  </a:lnTo>
                  <a:lnTo>
                    <a:pt x="136677" y="1324929"/>
                  </a:lnTo>
                  <a:lnTo>
                    <a:pt x="98666" y="1304295"/>
                  </a:lnTo>
                  <a:lnTo>
                    <a:pt x="65547" y="1276969"/>
                  </a:lnTo>
                  <a:lnTo>
                    <a:pt x="38221" y="1243850"/>
                  </a:lnTo>
                  <a:lnTo>
                    <a:pt x="17587" y="1205839"/>
                  </a:lnTo>
                  <a:lnTo>
                    <a:pt x="4546" y="1163836"/>
                  </a:lnTo>
                  <a:lnTo>
                    <a:pt x="0" y="1118743"/>
                  </a:lnTo>
                  <a:lnTo>
                    <a:pt x="0" y="223774"/>
                  </a:lnTo>
                  <a:close/>
                </a:path>
              </a:pathLst>
            </a:custGeom>
            <a:ln w="25400">
              <a:solidFill>
                <a:srgbClr val="1CC5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891776" y="2509011"/>
              <a:ext cx="401185" cy="42543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 txBox="1"/>
            <p:nvPr/>
          </p:nvSpPr>
          <p:spPr>
            <a:xfrm>
              <a:off x="3223351" y="3002509"/>
              <a:ext cx="1739748" cy="503682"/>
            </a:xfrm>
            <a:prstGeom prst="rect">
              <a:avLst/>
            </a:prstGeom>
          </p:spPr>
          <p:txBody>
            <a:bodyPr vert="horz" wrap="square" lIns="0" tIns="11131" rIns="0" bIns="0" rtlCol="0">
              <a:spAutoFit/>
            </a:bodyPr>
            <a:lstStyle/>
            <a:p>
              <a:pPr marL="79028" marR="4453" indent="-68454">
                <a:spcBef>
                  <a:spcPts val="88"/>
                </a:spcBef>
              </a:pPr>
              <a:r>
                <a:rPr spc="-110" dirty="0">
                  <a:latin typeface="Cambria" panose="02040503050406030204" pitchFamily="18" charset="0"/>
                  <a:cs typeface="Arial"/>
                </a:rPr>
                <a:t>Оформить </a:t>
              </a:r>
              <a:r>
                <a:rPr spc="-105" dirty="0">
                  <a:latin typeface="Cambria" panose="02040503050406030204" pitchFamily="18" charset="0"/>
                  <a:cs typeface="Arial"/>
                </a:rPr>
                <a:t>статью </a:t>
              </a:r>
              <a:r>
                <a:rPr spc="-39" dirty="0">
                  <a:latin typeface="Cambria" panose="02040503050406030204" pitchFamily="18" charset="0"/>
                  <a:cs typeface="Arial"/>
                </a:rPr>
                <a:t>по  </a:t>
              </a:r>
              <a:r>
                <a:rPr spc="-75" dirty="0">
                  <a:latin typeface="Cambria" panose="02040503050406030204" pitchFamily="18" charset="0"/>
                  <a:cs typeface="Arial"/>
                </a:rPr>
                <a:t>правилам</a:t>
              </a:r>
              <a:r>
                <a:rPr spc="-114" dirty="0">
                  <a:latin typeface="Cambria" panose="02040503050406030204" pitchFamily="18" charset="0"/>
                  <a:cs typeface="Arial"/>
                </a:rPr>
                <a:t> </a:t>
              </a:r>
              <a:r>
                <a:rPr spc="-70" dirty="0">
                  <a:latin typeface="Cambria" panose="02040503050406030204" pitchFamily="18" charset="0"/>
                  <a:cs typeface="Arial"/>
                </a:rPr>
                <a:t>журнала</a:t>
              </a:r>
              <a:endParaRPr dirty="0">
                <a:latin typeface="Cambria" panose="02040503050406030204" pitchFamily="18" charset="0"/>
                <a:cs typeface="Arial"/>
              </a:endParaRPr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3074463" y="4853652"/>
            <a:ext cx="2032422" cy="1217280"/>
            <a:chOff x="3074463" y="4853652"/>
            <a:chExt cx="2032422" cy="1217280"/>
          </a:xfrm>
        </p:grpSpPr>
        <p:sp>
          <p:nvSpPr>
            <p:cNvPr id="10" name="object 10"/>
            <p:cNvSpPr/>
            <p:nvPr/>
          </p:nvSpPr>
          <p:spPr>
            <a:xfrm>
              <a:off x="3074463" y="4853652"/>
              <a:ext cx="2032422" cy="1217280"/>
            </a:xfrm>
            <a:custGeom>
              <a:avLst/>
              <a:gdLst/>
              <a:ahLst/>
              <a:cxnLst/>
              <a:rect l="l" t="t" r="r" b="b"/>
              <a:pathLst>
                <a:path w="2376804" h="1342389">
                  <a:moveTo>
                    <a:pt x="0" y="223774"/>
                  </a:moveTo>
                  <a:lnTo>
                    <a:pt x="4546" y="178680"/>
                  </a:lnTo>
                  <a:lnTo>
                    <a:pt x="17587" y="136677"/>
                  </a:lnTo>
                  <a:lnTo>
                    <a:pt x="38221" y="98666"/>
                  </a:lnTo>
                  <a:lnTo>
                    <a:pt x="65547" y="65547"/>
                  </a:lnTo>
                  <a:lnTo>
                    <a:pt x="98666" y="38221"/>
                  </a:lnTo>
                  <a:lnTo>
                    <a:pt x="136677" y="17587"/>
                  </a:lnTo>
                  <a:lnTo>
                    <a:pt x="178680" y="4546"/>
                  </a:lnTo>
                  <a:lnTo>
                    <a:pt x="223774" y="0"/>
                  </a:lnTo>
                  <a:lnTo>
                    <a:pt x="2152523" y="0"/>
                  </a:lnTo>
                  <a:lnTo>
                    <a:pt x="2197616" y="4546"/>
                  </a:lnTo>
                  <a:lnTo>
                    <a:pt x="2239619" y="17587"/>
                  </a:lnTo>
                  <a:lnTo>
                    <a:pt x="2277630" y="38221"/>
                  </a:lnTo>
                  <a:lnTo>
                    <a:pt x="2310749" y="65547"/>
                  </a:lnTo>
                  <a:lnTo>
                    <a:pt x="2338075" y="98666"/>
                  </a:lnTo>
                  <a:lnTo>
                    <a:pt x="2358709" y="136677"/>
                  </a:lnTo>
                  <a:lnTo>
                    <a:pt x="2371750" y="178680"/>
                  </a:lnTo>
                  <a:lnTo>
                    <a:pt x="2376297" y="223774"/>
                  </a:lnTo>
                  <a:lnTo>
                    <a:pt x="2376297" y="1118743"/>
                  </a:lnTo>
                  <a:lnTo>
                    <a:pt x="2371750" y="1163831"/>
                  </a:lnTo>
                  <a:lnTo>
                    <a:pt x="2358709" y="1205819"/>
                  </a:lnTo>
                  <a:lnTo>
                    <a:pt x="2338075" y="1243809"/>
                  </a:lnTo>
                  <a:lnTo>
                    <a:pt x="2310749" y="1276905"/>
                  </a:lnTo>
                  <a:lnTo>
                    <a:pt x="2277630" y="1304208"/>
                  </a:lnTo>
                  <a:lnTo>
                    <a:pt x="2239619" y="1324822"/>
                  </a:lnTo>
                  <a:lnTo>
                    <a:pt x="2197616" y="1337848"/>
                  </a:lnTo>
                  <a:lnTo>
                    <a:pt x="2152523" y="1342390"/>
                  </a:lnTo>
                  <a:lnTo>
                    <a:pt x="223774" y="1342390"/>
                  </a:lnTo>
                  <a:lnTo>
                    <a:pt x="178680" y="1337848"/>
                  </a:lnTo>
                  <a:lnTo>
                    <a:pt x="136677" y="1324822"/>
                  </a:lnTo>
                  <a:lnTo>
                    <a:pt x="98666" y="1304208"/>
                  </a:lnTo>
                  <a:lnTo>
                    <a:pt x="65547" y="1276905"/>
                  </a:lnTo>
                  <a:lnTo>
                    <a:pt x="38221" y="1243809"/>
                  </a:lnTo>
                  <a:lnTo>
                    <a:pt x="17587" y="1205819"/>
                  </a:lnTo>
                  <a:lnTo>
                    <a:pt x="4546" y="1163831"/>
                  </a:lnTo>
                  <a:lnTo>
                    <a:pt x="0" y="1118743"/>
                  </a:lnTo>
                  <a:lnTo>
                    <a:pt x="0" y="223774"/>
                  </a:lnTo>
                  <a:close/>
                </a:path>
              </a:pathLst>
            </a:custGeom>
            <a:ln w="25400">
              <a:solidFill>
                <a:srgbClr val="1CC5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 txBox="1"/>
            <p:nvPr/>
          </p:nvSpPr>
          <p:spPr>
            <a:xfrm>
              <a:off x="3220200" y="5470627"/>
              <a:ext cx="1740292" cy="503682"/>
            </a:xfrm>
            <a:prstGeom prst="rect">
              <a:avLst/>
            </a:prstGeom>
          </p:spPr>
          <p:txBody>
            <a:bodyPr vert="horz" wrap="square" lIns="0" tIns="11131" rIns="0" bIns="0" rtlCol="0">
              <a:spAutoFit/>
            </a:bodyPr>
            <a:lstStyle/>
            <a:p>
              <a:pPr marL="11131" marR="4453" indent="-38958" algn="ctr">
                <a:spcBef>
                  <a:spcPts val="88"/>
                </a:spcBef>
              </a:pPr>
              <a:r>
                <a:rPr spc="-96" dirty="0">
                  <a:latin typeface="Cambria" panose="02040503050406030204" pitchFamily="18" charset="0"/>
                  <a:cs typeface="Arial"/>
                </a:rPr>
                <a:t>Отправить статью на  рецензию в журнал</a:t>
              </a:r>
            </a:p>
          </p:txBody>
        </p:sp>
        <p:sp>
          <p:nvSpPr>
            <p:cNvPr id="12" name="object 12"/>
            <p:cNvSpPr/>
            <p:nvPr/>
          </p:nvSpPr>
          <p:spPr>
            <a:xfrm>
              <a:off x="3863542" y="4960833"/>
              <a:ext cx="429431" cy="45539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5864359" y="4853077"/>
            <a:ext cx="2032422" cy="1217856"/>
            <a:chOff x="5864359" y="4853077"/>
            <a:chExt cx="2032422" cy="1217856"/>
          </a:xfrm>
        </p:grpSpPr>
        <p:sp>
          <p:nvSpPr>
            <p:cNvPr id="13" name="object 13"/>
            <p:cNvSpPr/>
            <p:nvPr/>
          </p:nvSpPr>
          <p:spPr>
            <a:xfrm>
              <a:off x="5864359" y="4853077"/>
              <a:ext cx="2032422" cy="1217856"/>
            </a:xfrm>
            <a:custGeom>
              <a:avLst/>
              <a:gdLst/>
              <a:ahLst/>
              <a:cxnLst/>
              <a:rect l="l" t="t" r="r" b="b"/>
              <a:pathLst>
                <a:path w="2376804" h="1343025">
                  <a:moveTo>
                    <a:pt x="0" y="223773"/>
                  </a:moveTo>
                  <a:lnTo>
                    <a:pt x="4546" y="178680"/>
                  </a:lnTo>
                  <a:lnTo>
                    <a:pt x="17587" y="136677"/>
                  </a:lnTo>
                  <a:lnTo>
                    <a:pt x="38221" y="98666"/>
                  </a:lnTo>
                  <a:lnTo>
                    <a:pt x="65547" y="65547"/>
                  </a:lnTo>
                  <a:lnTo>
                    <a:pt x="98666" y="38221"/>
                  </a:lnTo>
                  <a:lnTo>
                    <a:pt x="136677" y="17587"/>
                  </a:lnTo>
                  <a:lnTo>
                    <a:pt x="178680" y="4546"/>
                  </a:lnTo>
                  <a:lnTo>
                    <a:pt x="223774" y="0"/>
                  </a:lnTo>
                  <a:lnTo>
                    <a:pt x="2152523" y="0"/>
                  </a:lnTo>
                  <a:lnTo>
                    <a:pt x="2197616" y="4546"/>
                  </a:lnTo>
                  <a:lnTo>
                    <a:pt x="2239619" y="17587"/>
                  </a:lnTo>
                  <a:lnTo>
                    <a:pt x="2277630" y="38221"/>
                  </a:lnTo>
                  <a:lnTo>
                    <a:pt x="2310749" y="65547"/>
                  </a:lnTo>
                  <a:lnTo>
                    <a:pt x="2338075" y="98666"/>
                  </a:lnTo>
                  <a:lnTo>
                    <a:pt x="2358709" y="136677"/>
                  </a:lnTo>
                  <a:lnTo>
                    <a:pt x="2371750" y="178680"/>
                  </a:lnTo>
                  <a:lnTo>
                    <a:pt x="2376297" y="223773"/>
                  </a:lnTo>
                  <a:lnTo>
                    <a:pt x="2376297" y="1118742"/>
                  </a:lnTo>
                  <a:lnTo>
                    <a:pt x="2371750" y="1163836"/>
                  </a:lnTo>
                  <a:lnTo>
                    <a:pt x="2358709" y="1205839"/>
                  </a:lnTo>
                  <a:lnTo>
                    <a:pt x="2338075" y="1243850"/>
                  </a:lnTo>
                  <a:lnTo>
                    <a:pt x="2310749" y="1276969"/>
                  </a:lnTo>
                  <a:lnTo>
                    <a:pt x="2277630" y="1304295"/>
                  </a:lnTo>
                  <a:lnTo>
                    <a:pt x="2239619" y="1324929"/>
                  </a:lnTo>
                  <a:lnTo>
                    <a:pt x="2197616" y="1337970"/>
                  </a:lnTo>
                  <a:lnTo>
                    <a:pt x="2152523" y="1342516"/>
                  </a:lnTo>
                  <a:lnTo>
                    <a:pt x="223774" y="1342516"/>
                  </a:lnTo>
                  <a:lnTo>
                    <a:pt x="178680" y="1337970"/>
                  </a:lnTo>
                  <a:lnTo>
                    <a:pt x="136677" y="1324929"/>
                  </a:lnTo>
                  <a:lnTo>
                    <a:pt x="98666" y="1304295"/>
                  </a:lnTo>
                  <a:lnTo>
                    <a:pt x="65547" y="1276969"/>
                  </a:lnTo>
                  <a:lnTo>
                    <a:pt x="38221" y="1243850"/>
                  </a:lnTo>
                  <a:lnTo>
                    <a:pt x="17587" y="1205839"/>
                  </a:lnTo>
                  <a:lnTo>
                    <a:pt x="4546" y="1163836"/>
                  </a:lnTo>
                  <a:lnTo>
                    <a:pt x="0" y="1118742"/>
                  </a:lnTo>
                  <a:lnTo>
                    <a:pt x="0" y="223773"/>
                  </a:lnTo>
                  <a:close/>
                </a:path>
              </a:pathLst>
            </a:custGeom>
            <a:ln w="25400">
              <a:solidFill>
                <a:srgbClr val="1CC5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 txBox="1"/>
            <p:nvPr/>
          </p:nvSpPr>
          <p:spPr>
            <a:xfrm>
              <a:off x="6151058" y="5640648"/>
              <a:ext cx="1477484" cy="257461"/>
            </a:xfrm>
            <a:prstGeom prst="rect">
              <a:avLst/>
            </a:prstGeom>
          </p:spPr>
          <p:txBody>
            <a:bodyPr vert="horz" wrap="square" lIns="0" tIns="11131" rIns="0" bIns="0" rtlCol="0">
              <a:spAutoFit/>
            </a:bodyPr>
            <a:lstStyle/>
            <a:p>
              <a:pPr marL="11131">
                <a:spcBef>
                  <a:spcPts val="88"/>
                </a:spcBef>
              </a:pPr>
              <a:r>
                <a:rPr spc="-96" dirty="0">
                  <a:latin typeface="Cambria" panose="02040503050406030204" pitchFamily="18" charset="0"/>
                  <a:cs typeface="Arial"/>
                </a:rPr>
                <a:t>Доработка статьи</a:t>
              </a:r>
            </a:p>
          </p:txBody>
        </p:sp>
        <p:sp>
          <p:nvSpPr>
            <p:cNvPr id="15" name="object 15"/>
            <p:cNvSpPr/>
            <p:nvPr/>
          </p:nvSpPr>
          <p:spPr>
            <a:xfrm>
              <a:off x="6611517" y="5010458"/>
              <a:ext cx="483198" cy="51241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5816721" y="2390992"/>
            <a:ext cx="2031879" cy="1217856"/>
            <a:chOff x="5816721" y="2390992"/>
            <a:chExt cx="2031879" cy="1217856"/>
          </a:xfrm>
        </p:grpSpPr>
        <p:sp>
          <p:nvSpPr>
            <p:cNvPr id="16" name="object 16"/>
            <p:cNvSpPr/>
            <p:nvPr/>
          </p:nvSpPr>
          <p:spPr>
            <a:xfrm>
              <a:off x="5816721" y="2390992"/>
              <a:ext cx="2031879" cy="1217856"/>
            </a:xfrm>
            <a:custGeom>
              <a:avLst/>
              <a:gdLst/>
              <a:ahLst/>
              <a:cxnLst/>
              <a:rect l="l" t="t" r="r" b="b"/>
              <a:pathLst>
                <a:path w="2376170" h="1343025">
                  <a:moveTo>
                    <a:pt x="0" y="223774"/>
                  </a:moveTo>
                  <a:lnTo>
                    <a:pt x="4546" y="178685"/>
                  </a:lnTo>
                  <a:lnTo>
                    <a:pt x="17587" y="136697"/>
                  </a:lnTo>
                  <a:lnTo>
                    <a:pt x="38221" y="98707"/>
                  </a:lnTo>
                  <a:lnTo>
                    <a:pt x="65547" y="65611"/>
                  </a:lnTo>
                  <a:lnTo>
                    <a:pt x="98666" y="38308"/>
                  </a:lnTo>
                  <a:lnTo>
                    <a:pt x="136677" y="17694"/>
                  </a:lnTo>
                  <a:lnTo>
                    <a:pt x="178680" y="4668"/>
                  </a:lnTo>
                  <a:lnTo>
                    <a:pt x="223774" y="126"/>
                  </a:lnTo>
                  <a:lnTo>
                    <a:pt x="2152523" y="0"/>
                  </a:lnTo>
                  <a:lnTo>
                    <a:pt x="2197611" y="4546"/>
                  </a:lnTo>
                  <a:lnTo>
                    <a:pt x="2239599" y="17587"/>
                  </a:lnTo>
                  <a:lnTo>
                    <a:pt x="2277589" y="38221"/>
                  </a:lnTo>
                  <a:lnTo>
                    <a:pt x="2310685" y="65547"/>
                  </a:lnTo>
                  <a:lnTo>
                    <a:pt x="2337988" y="98666"/>
                  </a:lnTo>
                  <a:lnTo>
                    <a:pt x="2358602" y="136677"/>
                  </a:lnTo>
                  <a:lnTo>
                    <a:pt x="2371628" y="178680"/>
                  </a:lnTo>
                  <a:lnTo>
                    <a:pt x="2376170" y="223774"/>
                  </a:lnTo>
                  <a:lnTo>
                    <a:pt x="2376170" y="1118742"/>
                  </a:lnTo>
                  <a:lnTo>
                    <a:pt x="2371628" y="1163836"/>
                  </a:lnTo>
                  <a:lnTo>
                    <a:pt x="2358602" y="1205839"/>
                  </a:lnTo>
                  <a:lnTo>
                    <a:pt x="2337988" y="1243850"/>
                  </a:lnTo>
                  <a:lnTo>
                    <a:pt x="2310685" y="1276969"/>
                  </a:lnTo>
                  <a:lnTo>
                    <a:pt x="2277589" y="1304295"/>
                  </a:lnTo>
                  <a:lnTo>
                    <a:pt x="2239599" y="1324929"/>
                  </a:lnTo>
                  <a:lnTo>
                    <a:pt x="2197611" y="1337970"/>
                  </a:lnTo>
                  <a:lnTo>
                    <a:pt x="2152523" y="1342516"/>
                  </a:lnTo>
                  <a:lnTo>
                    <a:pt x="223774" y="1342516"/>
                  </a:lnTo>
                  <a:lnTo>
                    <a:pt x="178680" y="1337970"/>
                  </a:lnTo>
                  <a:lnTo>
                    <a:pt x="136677" y="1324929"/>
                  </a:lnTo>
                  <a:lnTo>
                    <a:pt x="98666" y="1304295"/>
                  </a:lnTo>
                  <a:lnTo>
                    <a:pt x="65547" y="1276969"/>
                  </a:lnTo>
                  <a:lnTo>
                    <a:pt x="38221" y="1243850"/>
                  </a:lnTo>
                  <a:lnTo>
                    <a:pt x="17587" y="1205839"/>
                  </a:lnTo>
                  <a:lnTo>
                    <a:pt x="4546" y="1163836"/>
                  </a:lnTo>
                  <a:lnTo>
                    <a:pt x="0" y="1118742"/>
                  </a:lnTo>
                  <a:lnTo>
                    <a:pt x="0" y="223774"/>
                  </a:lnTo>
                  <a:close/>
                </a:path>
              </a:pathLst>
            </a:custGeom>
            <a:ln w="25399">
              <a:solidFill>
                <a:srgbClr val="1CC5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 txBox="1"/>
            <p:nvPr/>
          </p:nvSpPr>
          <p:spPr>
            <a:xfrm>
              <a:off x="6019800" y="3009307"/>
              <a:ext cx="1598682" cy="503682"/>
            </a:xfrm>
            <a:prstGeom prst="rect">
              <a:avLst/>
            </a:prstGeom>
          </p:spPr>
          <p:txBody>
            <a:bodyPr vert="horz" wrap="square" lIns="0" tIns="11131" rIns="0" bIns="0" rtlCol="0">
              <a:spAutoFit/>
            </a:bodyPr>
            <a:lstStyle/>
            <a:p>
              <a:pPr algn="ctr">
                <a:spcBef>
                  <a:spcPts val="88"/>
                </a:spcBef>
              </a:pPr>
              <a:r>
                <a:rPr spc="-145" dirty="0">
                  <a:latin typeface="Cambria" panose="02040503050406030204" pitchFamily="18" charset="0"/>
                  <a:cs typeface="Arial"/>
                </a:rPr>
                <a:t>Статья </a:t>
              </a:r>
              <a:r>
                <a:rPr spc="-70" dirty="0">
                  <a:latin typeface="Cambria" panose="02040503050406030204" pitchFamily="18" charset="0"/>
                  <a:cs typeface="Arial"/>
                </a:rPr>
                <a:t>принята </a:t>
              </a:r>
              <a:r>
                <a:rPr spc="39" dirty="0">
                  <a:latin typeface="Cambria" panose="02040503050406030204" pitchFamily="18" charset="0"/>
                  <a:cs typeface="Arial"/>
                </a:rPr>
                <a:t>к</a:t>
              </a:r>
              <a:endParaRPr dirty="0">
                <a:latin typeface="Cambria" panose="02040503050406030204" pitchFamily="18" charset="0"/>
                <a:cs typeface="Arial"/>
              </a:endParaRPr>
            </a:p>
            <a:p>
              <a:pPr marL="557" algn="ctr"/>
              <a:r>
                <a:rPr spc="-57" dirty="0">
                  <a:latin typeface="Cambria" panose="02040503050406030204" pitchFamily="18" charset="0"/>
                  <a:cs typeface="Arial"/>
                </a:rPr>
                <a:t>публикации</a:t>
              </a:r>
              <a:endParaRPr dirty="0">
                <a:latin typeface="Cambria" panose="02040503050406030204" pitchFamily="18" charset="0"/>
                <a:cs typeface="Arial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6553200" y="2524154"/>
              <a:ext cx="459339" cy="48710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226758" y="4853652"/>
            <a:ext cx="2032422" cy="1217280"/>
            <a:chOff x="226758" y="4853652"/>
            <a:chExt cx="2032422" cy="1217280"/>
          </a:xfrm>
        </p:grpSpPr>
        <p:sp>
          <p:nvSpPr>
            <p:cNvPr id="19" name="object 19"/>
            <p:cNvSpPr/>
            <p:nvPr/>
          </p:nvSpPr>
          <p:spPr>
            <a:xfrm>
              <a:off x="226758" y="4853652"/>
              <a:ext cx="2032422" cy="1217280"/>
            </a:xfrm>
            <a:custGeom>
              <a:avLst/>
              <a:gdLst/>
              <a:ahLst/>
              <a:cxnLst/>
              <a:rect l="l" t="t" r="r" b="b"/>
              <a:pathLst>
                <a:path w="2376805" h="1342389">
                  <a:moveTo>
                    <a:pt x="0" y="223774"/>
                  </a:moveTo>
                  <a:lnTo>
                    <a:pt x="4545" y="178680"/>
                  </a:lnTo>
                  <a:lnTo>
                    <a:pt x="17583" y="136677"/>
                  </a:lnTo>
                  <a:lnTo>
                    <a:pt x="38213" y="98666"/>
                  </a:lnTo>
                  <a:lnTo>
                    <a:pt x="65535" y="65547"/>
                  </a:lnTo>
                  <a:lnTo>
                    <a:pt x="98649" y="38221"/>
                  </a:lnTo>
                  <a:lnTo>
                    <a:pt x="136656" y="17587"/>
                  </a:lnTo>
                  <a:lnTo>
                    <a:pt x="178656" y="4546"/>
                  </a:lnTo>
                  <a:lnTo>
                    <a:pt x="223748" y="0"/>
                  </a:lnTo>
                  <a:lnTo>
                    <a:pt x="2152561" y="0"/>
                  </a:lnTo>
                  <a:lnTo>
                    <a:pt x="2197649" y="4546"/>
                  </a:lnTo>
                  <a:lnTo>
                    <a:pt x="2239637" y="17587"/>
                  </a:lnTo>
                  <a:lnTo>
                    <a:pt x="2277628" y="38221"/>
                  </a:lnTo>
                  <a:lnTo>
                    <a:pt x="2310723" y="65547"/>
                  </a:lnTo>
                  <a:lnTo>
                    <a:pt x="2338026" y="98666"/>
                  </a:lnTo>
                  <a:lnTo>
                    <a:pt x="2358640" y="136677"/>
                  </a:lnTo>
                  <a:lnTo>
                    <a:pt x="2371666" y="178680"/>
                  </a:lnTo>
                  <a:lnTo>
                    <a:pt x="2376208" y="223774"/>
                  </a:lnTo>
                  <a:lnTo>
                    <a:pt x="2376208" y="1118743"/>
                  </a:lnTo>
                  <a:lnTo>
                    <a:pt x="2371666" y="1163831"/>
                  </a:lnTo>
                  <a:lnTo>
                    <a:pt x="2358640" y="1205819"/>
                  </a:lnTo>
                  <a:lnTo>
                    <a:pt x="2338026" y="1243809"/>
                  </a:lnTo>
                  <a:lnTo>
                    <a:pt x="2310723" y="1276905"/>
                  </a:lnTo>
                  <a:lnTo>
                    <a:pt x="2277628" y="1304208"/>
                  </a:lnTo>
                  <a:lnTo>
                    <a:pt x="2239637" y="1324822"/>
                  </a:lnTo>
                  <a:lnTo>
                    <a:pt x="2197649" y="1337848"/>
                  </a:lnTo>
                  <a:lnTo>
                    <a:pt x="2152561" y="1342390"/>
                  </a:lnTo>
                  <a:lnTo>
                    <a:pt x="223748" y="1342390"/>
                  </a:lnTo>
                  <a:lnTo>
                    <a:pt x="178656" y="1337848"/>
                  </a:lnTo>
                  <a:lnTo>
                    <a:pt x="136656" y="1324822"/>
                  </a:lnTo>
                  <a:lnTo>
                    <a:pt x="98649" y="1304208"/>
                  </a:lnTo>
                  <a:lnTo>
                    <a:pt x="65535" y="1276905"/>
                  </a:lnTo>
                  <a:lnTo>
                    <a:pt x="38213" y="1243809"/>
                  </a:lnTo>
                  <a:lnTo>
                    <a:pt x="17583" y="1205819"/>
                  </a:lnTo>
                  <a:lnTo>
                    <a:pt x="4545" y="1163831"/>
                  </a:lnTo>
                  <a:lnTo>
                    <a:pt x="0" y="1118743"/>
                  </a:lnTo>
                  <a:lnTo>
                    <a:pt x="0" y="223774"/>
                  </a:lnTo>
                  <a:close/>
                </a:path>
              </a:pathLst>
            </a:custGeom>
            <a:ln w="25400">
              <a:solidFill>
                <a:srgbClr val="1CC5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 txBox="1"/>
            <p:nvPr/>
          </p:nvSpPr>
          <p:spPr>
            <a:xfrm>
              <a:off x="408456" y="5440909"/>
              <a:ext cx="1669159" cy="503682"/>
            </a:xfrm>
            <a:prstGeom prst="rect">
              <a:avLst/>
            </a:prstGeom>
          </p:spPr>
          <p:txBody>
            <a:bodyPr vert="horz" wrap="square" lIns="0" tIns="11131" rIns="0" bIns="0" rtlCol="0">
              <a:spAutoFit/>
            </a:bodyPr>
            <a:lstStyle/>
            <a:p>
              <a:pPr marL="11131" algn="ctr">
                <a:spcBef>
                  <a:spcPts val="88"/>
                </a:spcBef>
              </a:pPr>
              <a:r>
                <a:rPr spc="-96" dirty="0">
                  <a:latin typeface="Cambria" panose="02040503050406030204" pitchFamily="18" charset="0"/>
                  <a:cs typeface="Arial"/>
                </a:rPr>
                <a:t>Отказ </a:t>
              </a:r>
              <a:r>
                <a:rPr spc="-83" dirty="0">
                  <a:latin typeface="Cambria" panose="02040503050406030204" pitchFamily="18" charset="0"/>
                  <a:cs typeface="Arial"/>
                </a:rPr>
                <a:t>в</a:t>
              </a:r>
              <a:r>
                <a:rPr spc="-118" dirty="0">
                  <a:latin typeface="Cambria" panose="02040503050406030204" pitchFamily="18" charset="0"/>
                  <a:cs typeface="Arial"/>
                </a:rPr>
                <a:t> </a:t>
              </a:r>
              <a:r>
                <a:rPr spc="-57" dirty="0">
                  <a:latin typeface="Cambria" panose="02040503050406030204" pitchFamily="18" charset="0"/>
                  <a:cs typeface="Arial"/>
                </a:rPr>
                <a:t>публикации</a:t>
              </a:r>
              <a:endParaRPr dirty="0">
                <a:latin typeface="Cambria" panose="02040503050406030204" pitchFamily="18" charset="0"/>
                <a:cs typeface="Arial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992737" y="4983709"/>
              <a:ext cx="441670" cy="46836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/>
          <p:nvPr/>
        </p:nvSpPr>
        <p:spPr>
          <a:xfrm>
            <a:off x="2184282" y="2932837"/>
            <a:ext cx="892137" cy="93859"/>
          </a:xfrm>
          <a:custGeom>
            <a:avLst/>
            <a:gdLst/>
            <a:ahLst/>
            <a:cxnLst/>
            <a:rect l="l" t="t" r="r" b="b"/>
            <a:pathLst>
              <a:path w="1043304" h="103505">
                <a:moveTo>
                  <a:pt x="1006923" y="58561"/>
                </a:moveTo>
                <a:lnTo>
                  <a:pt x="950848" y="90550"/>
                </a:lnTo>
                <a:lnTo>
                  <a:pt x="947801" y="92328"/>
                </a:lnTo>
                <a:lnTo>
                  <a:pt x="946784" y="96138"/>
                </a:lnTo>
                <a:lnTo>
                  <a:pt x="948435" y="99187"/>
                </a:lnTo>
                <a:lnTo>
                  <a:pt x="950214" y="102234"/>
                </a:lnTo>
                <a:lnTo>
                  <a:pt x="954023" y="103377"/>
                </a:lnTo>
                <a:lnTo>
                  <a:pt x="957071" y="101600"/>
                </a:lnTo>
                <a:lnTo>
                  <a:pt x="1032247" y="58800"/>
                </a:lnTo>
                <a:lnTo>
                  <a:pt x="1030605" y="58800"/>
                </a:lnTo>
                <a:lnTo>
                  <a:pt x="1006923" y="58561"/>
                </a:lnTo>
                <a:close/>
              </a:path>
              <a:path w="1043304" h="103505">
                <a:moveTo>
                  <a:pt x="1017960" y="52265"/>
                </a:moveTo>
                <a:lnTo>
                  <a:pt x="1006923" y="58561"/>
                </a:lnTo>
                <a:lnTo>
                  <a:pt x="1030605" y="58800"/>
                </a:lnTo>
                <a:lnTo>
                  <a:pt x="1030613" y="57912"/>
                </a:lnTo>
                <a:lnTo>
                  <a:pt x="1027430" y="57912"/>
                </a:lnTo>
                <a:lnTo>
                  <a:pt x="1017960" y="52265"/>
                </a:lnTo>
                <a:close/>
              </a:path>
              <a:path w="1043304" h="103505">
                <a:moveTo>
                  <a:pt x="955167" y="0"/>
                </a:moveTo>
                <a:lnTo>
                  <a:pt x="951230" y="888"/>
                </a:lnTo>
                <a:lnTo>
                  <a:pt x="947673" y="6984"/>
                </a:lnTo>
                <a:lnTo>
                  <a:pt x="948563" y="10794"/>
                </a:lnTo>
                <a:lnTo>
                  <a:pt x="951610" y="12700"/>
                </a:lnTo>
                <a:lnTo>
                  <a:pt x="1007225" y="45863"/>
                </a:lnTo>
                <a:lnTo>
                  <a:pt x="1030732" y="46100"/>
                </a:lnTo>
                <a:lnTo>
                  <a:pt x="1030605" y="58800"/>
                </a:lnTo>
                <a:lnTo>
                  <a:pt x="1032247" y="58800"/>
                </a:lnTo>
                <a:lnTo>
                  <a:pt x="1043178" y="52577"/>
                </a:lnTo>
                <a:lnTo>
                  <a:pt x="958088" y="1777"/>
                </a:lnTo>
                <a:lnTo>
                  <a:pt x="955167" y="0"/>
                </a:lnTo>
                <a:close/>
              </a:path>
              <a:path w="1043304" h="103505">
                <a:moveTo>
                  <a:pt x="126" y="35687"/>
                </a:moveTo>
                <a:lnTo>
                  <a:pt x="0" y="48387"/>
                </a:lnTo>
                <a:lnTo>
                  <a:pt x="1006923" y="58561"/>
                </a:lnTo>
                <a:lnTo>
                  <a:pt x="1017960" y="52265"/>
                </a:lnTo>
                <a:lnTo>
                  <a:pt x="1007225" y="45863"/>
                </a:lnTo>
                <a:lnTo>
                  <a:pt x="126" y="35687"/>
                </a:lnTo>
                <a:close/>
              </a:path>
              <a:path w="1043304" h="103505">
                <a:moveTo>
                  <a:pt x="1027430" y="46862"/>
                </a:moveTo>
                <a:lnTo>
                  <a:pt x="1017960" y="52265"/>
                </a:lnTo>
                <a:lnTo>
                  <a:pt x="1027430" y="57912"/>
                </a:lnTo>
                <a:lnTo>
                  <a:pt x="1027430" y="46862"/>
                </a:lnTo>
                <a:close/>
              </a:path>
              <a:path w="1043304" h="103505">
                <a:moveTo>
                  <a:pt x="1030724" y="46862"/>
                </a:moveTo>
                <a:lnTo>
                  <a:pt x="1027430" y="46862"/>
                </a:lnTo>
                <a:lnTo>
                  <a:pt x="1027430" y="57912"/>
                </a:lnTo>
                <a:lnTo>
                  <a:pt x="1030613" y="57912"/>
                </a:lnTo>
                <a:lnTo>
                  <a:pt x="1030724" y="46862"/>
                </a:lnTo>
                <a:close/>
              </a:path>
              <a:path w="1043304" h="103505">
                <a:moveTo>
                  <a:pt x="1007225" y="45863"/>
                </a:moveTo>
                <a:lnTo>
                  <a:pt x="1017960" y="52265"/>
                </a:lnTo>
                <a:lnTo>
                  <a:pt x="1027430" y="46862"/>
                </a:lnTo>
                <a:lnTo>
                  <a:pt x="1030724" y="46862"/>
                </a:lnTo>
                <a:lnTo>
                  <a:pt x="1030732" y="46100"/>
                </a:lnTo>
                <a:lnTo>
                  <a:pt x="1007225" y="45863"/>
                </a:lnTo>
                <a:close/>
              </a:path>
            </a:pathLst>
          </a:custGeom>
          <a:solidFill>
            <a:srgbClr val="1CC5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117201" y="5081214"/>
            <a:ext cx="736840" cy="93859"/>
          </a:xfrm>
          <a:custGeom>
            <a:avLst/>
            <a:gdLst/>
            <a:ahLst/>
            <a:cxnLst/>
            <a:rect l="l" t="t" r="r" b="b"/>
            <a:pathLst>
              <a:path w="861695" h="103504">
                <a:moveTo>
                  <a:pt x="836077" y="51689"/>
                </a:moveTo>
                <a:lnTo>
                  <a:pt x="769238" y="90678"/>
                </a:lnTo>
                <a:lnTo>
                  <a:pt x="766190" y="92329"/>
                </a:lnTo>
                <a:lnTo>
                  <a:pt x="765175" y="96266"/>
                </a:lnTo>
                <a:lnTo>
                  <a:pt x="768730" y="102362"/>
                </a:lnTo>
                <a:lnTo>
                  <a:pt x="772540" y="103378"/>
                </a:lnTo>
                <a:lnTo>
                  <a:pt x="850296" y="58039"/>
                </a:lnTo>
                <a:lnTo>
                  <a:pt x="848613" y="58039"/>
                </a:lnTo>
                <a:lnTo>
                  <a:pt x="848613" y="57150"/>
                </a:lnTo>
                <a:lnTo>
                  <a:pt x="845438" y="57150"/>
                </a:lnTo>
                <a:lnTo>
                  <a:pt x="836077" y="51689"/>
                </a:lnTo>
                <a:close/>
              </a:path>
              <a:path w="861695" h="103504">
                <a:moveTo>
                  <a:pt x="825191" y="45339"/>
                </a:moveTo>
                <a:lnTo>
                  <a:pt x="0" y="45339"/>
                </a:lnTo>
                <a:lnTo>
                  <a:pt x="0" y="58039"/>
                </a:lnTo>
                <a:lnTo>
                  <a:pt x="825191" y="58039"/>
                </a:lnTo>
                <a:lnTo>
                  <a:pt x="836077" y="51689"/>
                </a:lnTo>
                <a:lnTo>
                  <a:pt x="825191" y="45339"/>
                </a:lnTo>
                <a:close/>
              </a:path>
              <a:path w="861695" h="103504">
                <a:moveTo>
                  <a:pt x="850296" y="45339"/>
                </a:moveTo>
                <a:lnTo>
                  <a:pt x="848613" y="45339"/>
                </a:lnTo>
                <a:lnTo>
                  <a:pt x="848613" y="58039"/>
                </a:lnTo>
                <a:lnTo>
                  <a:pt x="850296" y="58039"/>
                </a:lnTo>
                <a:lnTo>
                  <a:pt x="861186" y="51689"/>
                </a:lnTo>
                <a:lnTo>
                  <a:pt x="850296" y="45339"/>
                </a:lnTo>
                <a:close/>
              </a:path>
              <a:path w="861695" h="103504">
                <a:moveTo>
                  <a:pt x="845438" y="46228"/>
                </a:moveTo>
                <a:lnTo>
                  <a:pt x="836077" y="51689"/>
                </a:lnTo>
                <a:lnTo>
                  <a:pt x="845438" y="57150"/>
                </a:lnTo>
                <a:lnTo>
                  <a:pt x="845438" y="46228"/>
                </a:lnTo>
                <a:close/>
              </a:path>
              <a:path w="861695" h="103504">
                <a:moveTo>
                  <a:pt x="848613" y="46228"/>
                </a:moveTo>
                <a:lnTo>
                  <a:pt x="845438" y="46228"/>
                </a:lnTo>
                <a:lnTo>
                  <a:pt x="845438" y="57150"/>
                </a:lnTo>
                <a:lnTo>
                  <a:pt x="848613" y="57150"/>
                </a:lnTo>
                <a:lnTo>
                  <a:pt x="848613" y="46228"/>
                </a:lnTo>
                <a:close/>
              </a:path>
              <a:path w="861695" h="103504">
                <a:moveTo>
                  <a:pt x="772540" y="0"/>
                </a:moveTo>
                <a:lnTo>
                  <a:pt x="768730" y="1016"/>
                </a:lnTo>
                <a:lnTo>
                  <a:pt x="766952" y="4064"/>
                </a:lnTo>
                <a:lnTo>
                  <a:pt x="765175" y="6985"/>
                </a:lnTo>
                <a:lnTo>
                  <a:pt x="766190" y="10922"/>
                </a:lnTo>
                <a:lnTo>
                  <a:pt x="836077" y="51689"/>
                </a:lnTo>
                <a:lnTo>
                  <a:pt x="845438" y="46228"/>
                </a:lnTo>
                <a:lnTo>
                  <a:pt x="848613" y="46228"/>
                </a:lnTo>
                <a:lnTo>
                  <a:pt x="848613" y="45339"/>
                </a:lnTo>
                <a:lnTo>
                  <a:pt x="850296" y="45339"/>
                </a:lnTo>
                <a:lnTo>
                  <a:pt x="772540" y="0"/>
                </a:lnTo>
                <a:close/>
              </a:path>
            </a:pathLst>
          </a:custGeom>
          <a:solidFill>
            <a:srgbClr val="1CC5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106448" y="5695498"/>
            <a:ext cx="758018" cy="69099"/>
          </a:xfrm>
          <a:custGeom>
            <a:avLst/>
            <a:gdLst/>
            <a:ahLst/>
            <a:cxnLst/>
            <a:rect l="l" t="t" r="r" b="b"/>
            <a:pathLst>
              <a:path w="886459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886459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886459" h="76200">
                <a:moveTo>
                  <a:pt x="886332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886332" y="44450"/>
                </a:lnTo>
                <a:lnTo>
                  <a:pt x="886332" y="3175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258669" y="5427742"/>
            <a:ext cx="816118" cy="69099"/>
          </a:xfrm>
          <a:custGeom>
            <a:avLst/>
            <a:gdLst/>
            <a:ahLst/>
            <a:cxnLst/>
            <a:rect l="l" t="t" r="r" b="b"/>
            <a:pathLst>
              <a:path w="954404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954404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954404" h="76200">
                <a:moveTo>
                  <a:pt x="954024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954024" y="44450"/>
                </a:lnTo>
                <a:lnTo>
                  <a:pt x="954024" y="31750"/>
                </a:lnTo>
                <a:close/>
              </a:path>
            </a:pathLst>
          </a:custGeom>
          <a:solidFill>
            <a:srgbClr val="1CC5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781800" y="3604011"/>
            <a:ext cx="65159" cy="1249527"/>
          </a:xfrm>
          <a:custGeom>
            <a:avLst/>
            <a:gdLst/>
            <a:ahLst/>
            <a:cxnLst/>
            <a:rect l="l" t="t" r="r" b="b"/>
            <a:pathLst>
              <a:path w="76200" h="1377950">
                <a:moveTo>
                  <a:pt x="31650" y="76157"/>
                </a:moveTo>
                <a:lnTo>
                  <a:pt x="21463" y="1377442"/>
                </a:lnTo>
                <a:lnTo>
                  <a:pt x="34163" y="1377569"/>
                </a:lnTo>
                <a:lnTo>
                  <a:pt x="44350" y="76241"/>
                </a:lnTo>
                <a:lnTo>
                  <a:pt x="31650" y="76157"/>
                </a:lnTo>
                <a:close/>
              </a:path>
              <a:path w="76200" h="1377950">
                <a:moveTo>
                  <a:pt x="69830" y="63500"/>
                </a:moveTo>
                <a:lnTo>
                  <a:pt x="44450" y="63500"/>
                </a:lnTo>
                <a:lnTo>
                  <a:pt x="44350" y="76241"/>
                </a:lnTo>
                <a:lnTo>
                  <a:pt x="76200" y="76453"/>
                </a:lnTo>
                <a:lnTo>
                  <a:pt x="69830" y="63500"/>
                </a:lnTo>
                <a:close/>
              </a:path>
              <a:path w="76200" h="1377950">
                <a:moveTo>
                  <a:pt x="44450" y="63500"/>
                </a:moveTo>
                <a:lnTo>
                  <a:pt x="31750" y="63500"/>
                </a:lnTo>
                <a:lnTo>
                  <a:pt x="31650" y="76157"/>
                </a:lnTo>
                <a:lnTo>
                  <a:pt x="44350" y="76241"/>
                </a:lnTo>
                <a:lnTo>
                  <a:pt x="44450" y="63500"/>
                </a:lnTo>
                <a:close/>
              </a:path>
              <a:path w="76200" h="1377950">
                <a:moveTo>
                  <a:pt x="38607" y="0"/>
                </a:moveTo>
                <a:lnTo>
                  <a:pt x="0" y="75946"/>
                </a:lnTo>
                <a:lnTo>
                  <a:pt x="31650" y="76157"/>
                </a:lnTo>
                <a:lnTo>
                  <a:pt x="31750" y="63500"/>
                </a:lnTo>
                <a:lnTo>
                  <a:pt x="69830" y="63500"/>
                </a:lnTo>
                <a:lnTo>
                  <a:pt x="38607" y="0"/>
                </a:lnTo>
                <a:close/>
              </a:path>
            </a:pathLst>
          </a:custGeom>
          <a:solidFill>
            <a:srgbClr val="1CC5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058042" y="3589153"/>
            <a:ext cx="65159" cy="1264499"/>
          </a:xfrm>
          <a:custGeom>
            <a:avLst/>
            <a:gdLst/>
            <a:ahLst/>
            <a:cxnLst/>
            <a:rect l="l" t="t" r="r" b="b"/>
            <a:pathLst>
              <a:path w="76200" h="1394460">
                <a:moveTo>
                  <a:pt x="0" y="1318132"/>
                </a:moveTo>
                <a:lnTo>
                  <a:pt x="37973" y="1394459"/>
                </a:lnTo>
                <a:lnTo>
                  <a:pt x="69828" y="1330959"/>
                </a:lnTo>
                <a:lnTo>
                  <a:pt x="31623" y="1330959"/>
                </a:lnTo>
                <a:lnTo>
                  <a:pt x="31643" y="1318185"/>
                </a:lnTo>
                <a:lnTo>
                  <a:pt x="0" y="1318132"/>
                </a:lnTo>
                <a:close/>
              </a:path>
              <a:path w="76200" h="1394460">
                <a:moveTo>
                  <a:pt x="31643" y="1318185"/>
                </a:moveTo>
                <a:lnTo>
                  <a:pt x="31623" y="1330959"/>
                </a:lnTo>
                <a:lnTo>
                  <a:pt x="44323" y="1330959"/>
                </a:lnTo>
                <a:lnTo>
                  <a:pt x="44343" y="1318206"/>
                </a:lnTo>
                <a:lnTo>
                  <a:pt x="31643" y="1318185"/>
                </a:lnTo>
                <a:close/>
              </a:path>
              <a:path w="76200" h="1394460">
                <a:moveTo>
                  <a:pt x="44343" y="1318206"/>
                </a:moveTo>
                <a:lnTo>
                  <a:pt x="44323" y="1330959"/>
                </a:lnTo>
                <a:lnTo>
                  <a:pt x="69828" y="1330959"/>
                </a:lnTo>
                <a:lnTo>
                  <a:pt x="76200" y="1318259"/>
                </a:lnTo>
                <a:lnTo>
                  <a:pt x="44343" y="1318206"/>
                </a:lnTo>
                <a:close/>
              </a:path>
              <a:path w="76200" h="1394460">
                <a:moveTo>
                  <a:pt x="46482" y="0"/>
                </a:moveTo>
                <a:lnTo>
                  <a:pt x="33782" y="0"/>
                </a:lnTo>
                <a:lnTo>
                  <a:pt x="31643" y="1318185"/>
                </a:lnTo>
                <a:lnTo>
                  <a:pt x="44343" y="1318206"/>
                </a:lnTo>
                <a:lnTo>
                  <a:pt x="46482" y="0"/>
                </a:lnTo>
                <a:close/>
              </a:path>
            </a:pathLst>
          </a:custGeom>
          <a:solidFill>
            <a:srgbClr val="1CC5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Номер слайда 5"/>
          <p:cNvSpPr>
            <a:spLocks noGrp="1"/>
          </p:cNvSpPr>
          <p:nvPr>
            <p:ph type="sldNum" sz="quarter" idx="7"/>
          </p:nvPr>
        </p:nvSpPr>
        <p:spPr>
          <a:xfrm>
            <a:off x="6506232" y="6397823"/>
            <a:ext cx="2104368" cy="307777"/>
          </a:xfrm>
        </p:spPr>
        <p:txBody>
          <a:bodyPr/>
          <a:lstStyle/>
          <a:p>
            <a:fld id="{B6F15528-21DE-4FAA-801E-634DDDAF4B2B}" type="slidenum">
              <a:rPr lang="ru-RU" sz="200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fld>
            <a:endParaRPr lang="ru-RU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6387329"/>
            <a:ext cx="40005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1066800"/>
            <a:ext cx="7848600" cy="626230"/>
          </a:xfrm>
          <a:prstGeom prst="rect">
            <a:avLst/>
          </a:prstGeom>
        </p:spPr>
        <p:txBody>
          <a:bodyPr vert="horz" wrap="square" lIns="0" tIns="10574" rIns="0" bIns="0" rtlCol="0">
            <a:spAutoFit/>
          </a:bodyPr>
          <a:lstStyle/>
          <a:p>
            <a:pPr marL="11131" algn="ctr">
              <a:spcBef>
                <a:spcPts val="83"/>
              </a:spcBef>
            </a:pPr>
            <a:r>
              <a:rPr lang="kk-KZ" sz="4000" spc="-9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Спасибо за внимание!</a:t>
            </a:r>
            <a:endParaRPr sz="4000" spc="-9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55" y="5943600"/>
            <a:ext cx="2198445" cy="75296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170337"/>
            <a:ext cx="3345180" cy="3544663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650" y="6353667"/>
            <a:ext cx="48577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5"/>
          <p:cNvSpPr txBox="1">
            <a:spLocks noGrp="1"/>
          </p:cNvSpPr>
          <p:nvPr>
            <p:ph type="title"/>
          </p:nvPr>
        </p:nvSpPr>
        <p:spPr>
          <a:xfrm>
            <a:off x="805777" y="254397"/>
            <a:ext cx="7540542" cy="1087895"/>
          </a:xfrm>
          <a:prstGeom prst="rect">
            <a:avLst/>
          </a:prstGeom>
        </p:spPr>
        <p:txBody>
          <a:bodyPr vert="horz" wrap="square" lIns="0" tIns="10574" rIns="0" bIns="0" rtlCol="0">
            <a:spAutoFit/>
          </a:bodyPr>
          <a:lstStyle/>
          <a:p>
            <a:pPr marL="11131" algn="ctr">
              <a:spcBef>
                <a:spcPts val="83"/>
              </a:spcBef>
            </a:pPr>
            <a:r>
              <a:rPr lang="kk-KZ" sz="3500" spc="-9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Процесс подачи оформления и подачи статьи</a:t>
            </a:r>
            <a:endParaRPr sz="3500" spc="-9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" name="Скругленный прямоугольник 4"/>
          <p:cNvSpPr/>
          <p:nvPr/>
        </p:nvSpPr>
        <p:spPr>
          <a:xfrm>
            <a:off x="245525" y="1420286"/>
            <a:ext cx="8652949" cy="230853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3820" tIns="83820" rIns="83820" bIns="83820" numCol="1" spcCol="1270" anchor="ctr" anchorCtr="0">
            <a:noAutofit/>
          </a:bodyPr>
          <a:lstStyle/>
          <a:p>
            <a:pPr lvl="0" algn="l" defTabSz="9779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200" kern="12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7200" y="1676400"/>
            <a:ext cx="807720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Зарегистрироваться на сайте журнала (часто требуют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организации)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Нажать кнопку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new submission </a:t>
            </a:r>
            <a:r>
              <a:rPr lang="kk-K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 начать подавать статью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kk-K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Скачать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template (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формат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Latex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(журналы СНГ)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или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Word)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Иногда нет образца, тогда нужно внимательно читать требования и скачать уже опубликованные статьи в этом журнале и оформить по примеру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Внимательно прочитать какие требования к загрузке файлов</a:t>
            </a:r>
          </a:p>
          <a:p>
            <a:pPr>
              <a:buFont typeface="Wingdings" panose="05000000000000000000" pitchFamily="2" charset="2"/>
              <a:buChar char="§"/>
            </a:pP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14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5"/>
          <p:cNvSpPr txBox="1">
            <a:spLocks noGrp="1"/>
          </p:cNvSpPr>
          <p:nvPr>
            <p:ph type="title"/>
          </p:nvPr>
        </p:nvSpPr>
        <p:spPr>
          <a:xfrm>
            <a:off x="805777" y="254397"/>
            <a:ext cx="7540542" cy="1087895"/>
          </a:xfrm>
          <a:prstGeom prst="rect">
            <a:avLst/>
          </a:prstGeom>
        </p:spPr>
        <p:txBody>
          <a:bodyPr vert="horz" wrap="square" lIns="0" tIns="10574" rIns="0" bIns="0" rtlCol="0">
            <a:spAutoFit/>
          </a:bodyPr>
          <a:lstStyle/>
          <a:p>
            <a:pPr marL="11131" algn="ctr">
              <a:spcBef>
                <a:spcPts val="83"/>
              </a:spcBef>
            </a:pPr>
            <a:r>
              <a:rPr lang="kk-KZ" sz="3500" spc="-9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Дополнительные файлы необходимые для загрузки статьи</a:t>
            </a:r>
            <a:endParaRPr sz="3500" spc="-9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1676400"/>
            <a:ext cx="807720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kk-K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Выбираем только файлы со звездочкой или с пометкой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required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Optional files 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по желанию (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graphical abstract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схемы)</a:t>
            </a:r>
            <a:endParaRPr lang="en-US" sz="2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Cover Letter</a:t>
            </a:r>
            <a:r>
              <a:rPr lang="ru-RU" sz="24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Highlights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Желательные или нежелательные рецензенты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Ключевые слова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Полная информация о соавторах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Картинки или таблицы отдельно в требуемом формате</a:t>
            </a:r>
          </a:p>
          <a:p>
            <a:pPr>
              <a:buFont typeface="Wingdings" panose="05000000000000000000" pitchFamily="2" charset="2"/>
              <a:buChar char="§"/>
            </a:pPr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37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5"/>
          <p:cNvSpPr txBox="1">
            <a:spLocks noGrp="1"/>
          </p:cNvSpPr>
          <p:nvPr>
            <p:ph type="title"/>
          </p:nvPr>
        </p:nvSpPr>
        <p:spPr>
          <a:xfrm>
            <a:off x="805777" y="254397"/>
            <a:ext cx="7540542" cy="1087895"/>
          </a:xfrm>
          <a:prstGeom prst="rect">
            <a:avLst/>
          </a:prstGeom>
        </p:spPr>
        <p:txBody>
          <a:bodyPr vert="horz" wrap="square" lIns="0" tIns="10574" rIns="0" bIns="0" rtlCol="0">
            <a:spAutoFit/>
          </a:bodyPr>
          <a:lstStyle/>
          <a:p>
            <a:pPr marL="11131" algn="ctr">
              <a:spcBef>
                <a:spcPts val="83"/>
              </a:spcBef>
            </a:pPr>
            <a:r>
              <a:rPr lang="kk-KZ" sz="3500" spc="-9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Что указывать в </a:t>
            </a:r>
            <a:r>
              <a:rPr lang="en-US" sz="3500" spc="-9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Cover Letter</a:t>
            </a:r>
            <a:r>
              <a:rPr lang="ru-RU" sz="3500" spc="-9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(сопроводительное письмо)</a:t>
            </a:r>
            <a:r>
              <a:rPr lang="en-US" sz="3500" spc="-9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?</a:t>
            </a:r>
            <a:endParaRPr sz="3500" spc="-9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3400" y="1524774"/>
            <a:ext cx="82296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kk-K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Как Вас зовут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где и над чем работаете (должность, тема исследования)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Вежливая просьба редактору рассмотреть статью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Обозначение актуальности, фокус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Обозначить тонкие моменты (совпадения со своими (или не своими) предыдущими статьями, секретная информация (</a:t>
            </a:r>
            <a:r>
              <a:rPr lang="ru-RU" sz="2400" b="1" smtClean="0">
                <a:latin typeface="Arial" panose="020B0604020202020204" pitchFamily="34" charset="0"/>
                <a:cs typeface="Arial" panose="020B0604020202020204" pitchFamily="34" charset="0"/>
              </a:rPr>
              <a:t>название фирмы-производителя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и т.д.)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Английский язык в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Cover Letter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должен быть хорошим и выверенным (первое впечатление)</a:t>
            </a:r>
          </a:p>
          <a:p>
            <a:pPr>
              <a:buFont typeface="Wingdings" panose="05000000000000000000" pitchFamily="2" charset="2"/>
              <a:buChar char="§"/>
            </a:pPr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10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5"/>
          <p:cNvSpPr txBox="1">
            <a:spLocks noGrp="1"/>
          </p:cNvSpPr>
          <p:nvPr>
            <p:ph type="title"/>
          </p:nvPr>
        </p:nvSpPr>
        <p:spPr>
          <a:xfrm>
            <a:off x="805777" y="254397"/>
            <a:ext cx="7540542" cy="549286"/>
          </a:xfrm>
          <a:prstGeom prst="rect">
            <a:avLst/>
          </a:prstGeom>
        </p:spPr>
        <p:txBody>
          <a:bodyPr vert="horz" wrap="square" lIns="0" tIns="10574" rIns="0" bIns="0" rtlCol="0">
            <a:spAutoFit/>
          </a:bodyPr>
          <a:lstStyle/>
          <a:p>
            <a:pPr marL="11131" algn="ctr">
              <a:spcBef>
                <a:spcPts val="83"/>
              </a:spcBef>
            </a:pPr>
            <a:r>
              <a:rPr lang="kk-KZ" sz="3500" spc="-9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Что указывать в </a:t>
            </a:r>
            <a:r>
              <a:rPr lang="en-US" sz="3500" spc="-9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Highlights?</a:t>
            </a:r>
            <a:endParaRPr sz="3500" spc="-9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3400" y="1219200"/>
            <a:ext cx="82296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Highlights –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краткие пункты, о чем исследование </a:t>
            </a:r>
            <a:r>
              <a:rPr lang="ru-RU" sz="2400" b="1" smtClean="0">
                <a:latin typeface="Arial" panose="020B0604020202020204" pitchFamily="34" charset="0"/>
                <a:cs typeface="Arial" panose="020B0604020202020204" pitchFamily="34" charset="0"/>
              </a:rPr>
              <a:t>(главное,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что получили в ходе исследования)</a:t>
            </a:r>
          </a:p>
          <a:p>
            <a:pPr>
              <a:buFont typeface="Wingdings" panose="05000000000000000000" pitchFamily="2" charset="2"/>
              <a:buChar char="§"/>
            </a:pPr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Irradiation with Fe</a:t>
            </a:r>
            <a:r>
              <a:rPr lang="en-US" sz="2400" baseline="30000" dirty="0"/>
              <a:t>7+</a:t>
            </a:r>
            <a:r>
              <a:rPr lang="en-US" sz="2400" dirty="0"/>
              <a:t> ions (1.5 MeV/nucleon energy, </a:t>
            </a:r>
            <a:r>
              <a:rPr lang="en-US" sz="2400" dirty="0" err="1"/>
              <a:t>fluence</a:t>
            </a:r>
            <a:r>
              <a:rPr lang="en-US" sz="2400" dirty="0"/>
              <a:t> 1×10</a:t>
            </a:r>
            <a:r>
              <a:rPr lang="en-US" sz="2400" baseline="30000" dirty="0"/>
              <a:t>11</a:t>
            </a:r>
            <a:r>
              <a:rPr lang="en-US" sz="2400" dirty="0"/>
              <a:t>- 1×10</a:t>
            </a:r>
            <a:r>
              <a:rPr lang="en-US" sz="2400" baseline="30000" dirty="0"/>
              <a:t>13</a:t>
            </a:r>
            <a:r>
              <a:rPr lang="en-US" sz="2400" dirty="0"/>
              <a:t> ion/cm</a:t>
            </a:r>
            <a:r>
              <a:rPr lang="en-US" sz="2400" baseline="30000" dirty="0"/>
              <a:t>2</a:t>
            </a:r>
            <a:r>
              <a:rPr lang="en-US" sz="2400" dirty="0" smtClean="0"/>
              <a:t>).</a:t>
            </a:r>
            <a:endParaRPr lang="ru-RU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Increase in irradiation dose leads to change in structure </a:t>
            </a:r>
            <a:r>
              <a:rPr lang="en-US" sz="2400" dirty="0" err="1"/>
              <a:t>microstresses</a:t>
            </a:r>
            <a:r>
              <a:rPr lang="en-US" sz="2400" dirty="0" smtClean="0"/>
              <a:t>.</a:t>
            </a:r>
            <a:endParaRPr lang="ru-RU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The largest </a:t>
            </a:r>
            <a:r>
              <a:rPr lang="en-US" sz="2400" dirty="0" err="1"/>
              <a:t>macrostresses</a:t>
            </a:r>
            <a:r>
              <a:rPr lang="en-US" sz="2400" dirty="0"/>
              <a:t> concentration is seen at 1×10</a:t>
            </a:r>
            <a:r>
              <a:rPr lang="en-US" sz="2400" baseline="30000" dirty="0"/>
              <a:t>13</a:t>
            </a:r>
            <a:r>
              <a:rPr lang="en-US" sz="2400" dirty="0"/>
              <a:t> ion/cm</a:t>
            </a:r>
            <a:r>
              <a:rPr lang="en-US" sz="2400" baseline="30000" dirty="0"/>
              <a:t>2</a:t>
            </a:r>
            <a:r>
              <a:rPr lang="en-US" sz="2400" dirty="0"/>
              <a:t> irradiation dose</a:t>
            </a:r>
            <a:r>
              <a:rPr lang="en-US" sz="2400" dirty="0" smtClean="0"/>
              <a:t>.</a:t>
            </a:r>
            <a:endParaRPr lang="ru-RU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Decrease in thermal conductivity is due to increase in defects after irradiation.</a:t>
            </a:r>
            <a:endParaRPr lang="ru-RU" sz="2400" dirty="0"/>
          </a:p>
          <a:p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6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5"/>
          <p:cNvSpPr txBox="1">
            <a:spLocks noGrp="1"/>
          </p:cNvSpPr>
          <p:nvPr>
            <p:ph type="title"/>
          </p:nvPr>
        </p:nvSpPr>
        <p:spPr>
          <a:xfrm>
            <a:off x="805777" y="254397"/>
            <a:ext cx="7540542" cy="549286"/>
          </a:xfrm>
          <a:prstGeom prst="rect">
            <a:avLst/>
          </a:prstGeom>
        </p:spPr>
        <p:txBody>
          <a:bodyPr vert="horz" wrap="square" lIns="0" tIns="10574" rIns="0" bIns="0" rtlCol="0">
            <a:spAutoFit/>
          </a:bodyPr>
          <a:lstStyle/>
          <a:p>
            <a:pPr marL="11131" algn="ctr">
              <a:spcBef>
                <a:spcPts val="83"/>
              </a:spcBef>
            </a:pPr>
            <a:r>
              <a:rPr lang="kk-KZ" sz="3500" spc="-9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Что нужно знать о соавторах?</a:t>
            </a:r>
            <a:endParaRPr sz="3500" spc="-9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1676400"/>
            <a:ext cx="807720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kk-K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Соавторов может быть неограниченное количество в разумных пределах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kk-K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Необходимо знать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адреса, </a:t>
            </a:r>
            <a:r>
              <a:rPr lang="ru-R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аффиляции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и адреса организаций соавторов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Это можно менять во время рецензирования (первая, вторая правка рецензентов ) НО НЕ ПОСЛЕ ОПУБЛИКОВАНИЯ СТАТЬИ</a:t>
            </a:r>
            <a:endParaRPr lang="kk-KZ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kk-KZ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79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5"/>
          <p:cNvSpPr txBox="1">
            <a:spLocks noGrp="1"/>
          </p:cNvSpPr>
          <p:nvPr>
            <p:ph type="title"/>
          </p:nvPr>
        </p:nvSpPr>
        <p:spPr>
          <a:xfrm>
            <a:off x="805777" y="254397"/>
            <a:ext cx="7540542" cy="1087895"/>
          </a:xfrm>
          <a:prstGeom prst="rect">
            <a:avLst/>
          </a:prstGeom>
        </p:spPr>
        <p:txBody>
          <a:bodyPr vert="horz" wrap="square" lIns="0" tIns="10574" rIns="0" bIns="0" rtlCol="0">
            <a:spAutoFit/>
          </a:bodyPr>
          <a:lstStyle/>
          <a:p>
            <a:pPr marL="11131" algn="ctr">
              <a:spcBef>
                <a:spcPts val="83"/>
              </a:spcBef>
            </a:pPr>
            <a:r>
              <a:rPr lang="kk-KZ" sz="3500" spc="-9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Подводные камни в процессе рецензирования</a:t>
            </a:r>
            <a:endParaRPr sz="3500" spc="-9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1676400"/>
            <a:ext cx="807720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kk-K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Длительное время рецензирования (6-8 месяцев)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kk-K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Неоднократное рецензирование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kk-K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Противоречивое рецензирование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kk-K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Рецензент может намекать процитировать свои работы, чтобы повысить СЕБЕ индекс Хирша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kk-K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Возникают вопросы к английскому языку, оформлению статьи</a:t>
            </a:r>
          </a:p>
          <a:p>
            <a:pPr>
              <a:buFont typeface="Wingdings" panose="05000000000000000000" pitchFamily="2" charset="2"/>
              <a:buChar char="§"/>
            </a:pPr>
            <a:endParaRPr lang="kk-KZ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6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Box 3"/>
          <p:cNvSpPr txBox="1">
            <a:spLocks noChangeArrowheads="1"/>
          </p:cNvSpPr>
          <p:nvPr/>
        </p:nvSpPr>
        <p:spPr bwMode="auto">
          <a:xfrm>
            <a:off x="-3186113" y="7718425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61443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420688" y="511175"/>
            <a:ext cx="4154487" cy="512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mtClean="0">
                <a:latin typeface="Knowledge Regular" pitchFamily="34" charset="0"/>
                <a:cs typeface="Arial" charset="0"/>
              </a:rPr>
              <a:t>НАПИСАНИЕ СТАТЬИ</a:t>
            </a: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688" y="1260475"/>
            <a:ext cx="4154487" cy="8778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Лучшие практики и рекомендации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34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Другая 2">
      <a:dk1>
        <a:srgbClr val="2F2B20"/>
      </a:dk1>
      <a:lt1>
        <a:srgbClr val="FFFFFF"/>
      </a:lt1>
      <a:dk2>
        <a:srgbClr val="7030A0"/>
      </a:dk2>
      <a:lt2>
        <a:srgbClr val="92D050"/>
      </a:lt2>
      <a:accent1>
        <a:srgbClr val="7030A0"/>
      </a:accent1>
      <a:accent2>
        <a:srgbClr val="92D050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1231</TotalTime>
  <Words>578</Words>
  <Application>Microsoft Office PowerPoint</Application>
  <PresentationFormat>Экран (4:3)</PresentationFormat>
  <Paragraphs>96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Office Theme</vt:lpstr>
      <vt:lpstr>Как написать и подать статью</vt:lpstr>
      <vt:lpstr>Алгоритм публикации в журналах с импакт-фактором</vt:lpstr>
      <vt:lpstr>Процесс подачи оформления и подачи статьи</vt:lpstr>
      <vt:lpstr>Дополнительные файлы необходимые для загрузки статьи</vt:lpstr>
      <vt:lpstr>Что указывать в Cover Letter (сопроводительное письмо)?</vt:lpstr>
      <vt:lpstr>Что указывать в Highlights?</vt:lpstr>
      <vt:lpstr>Что нужно знать о соавторах?</vt:lpstr>
      <vt:lpstr>Подводные камни в процессе рецензирования</vt:lpstr>
      <vt:lpstr>Лучшие практики и рекомендации</vt:lpstr>
      <vt:lpstr>Структура статьи</vt:lpstr>
      <vt:lpstr>Название: примеры</vt:lpstr>
      <vt:lpstr>Название: примеры</vt:lpstr>
      <vt:lpstr>Название: рекомендации</vt:lpstr>
      <vt:lpstr>Абстракт (краткая аннотация): рекомендации</vt:lpstr>
      <vt:lpstr>Ключевые слова</vt:lpstr>
      <vt:lpstr>Структура статьи</vt:lpstr>
      <vt:lpstr>Общие советы по общепринятым правилам современного научного английского языка</vt:lpstr>
      <vt:lpstr>Библиография</vt:lpstr>
      <vt:lpstr>Как улучшить английский язык в статьях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NK</dc:creator>
  <cp:lastModifiedBy>Inesh</cp:lastModifiedBy>
  <cp:revision>94</cp:revision>
  <dcterms:created xsi:type="dcterms:W3CDTF">2018-04-01T13:18:13Z</dcterms:created>
  <dcterms:modified xsi:type="dcterms:W3CDTF">2019-02-18T06:54:55Z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2017-04-25T00:00:00Z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2018-04-01T00:00:00Z</vt:filetime>
  </property>
</Properties>
</file>