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62" r:id="rId2"/>
    <p:sldId id="375" r:id="rId3"/>
    <p:sldId id="376" r:id="rId4"/>
    <p:sldId id="377" r:id="rId5"/>
    <p:sldId id="378" r:id="rId6"/>
    <p:sldId id="379" r:id="rId7"/>
    <p:sldId id="383" r:id="rId8"/>
    <p:sldId id="363" r:id="rId9"/>
    <p:sldId id="270" r:id="rId10"/>
    <p:sldId id="328" r:id="rId11"/>
    <p:sldId id="269" r:id="rId12"/>
    <p:sldId id="272" r:id="rId13"/>
    <p:sldId id="330" r:id="rId14"/>
    <p:sldId id="331" r:id="rId15"/>
    <p:sldId id="348" r:id="rId16"/>
    <p:sldId id="367" r:id="rId17"/>
    <p:sldId id="364" r:id="rId18"/>
    <p:sldId id="366" r:id="rId19"/>
    <p:sldId id="368" r:id="rId20"/>
    <p:sldId id="357" r:id="rId21"/>
    <p:sldId id="335" r:id="rId22"/>
    <p:sldId id="337" r:id="rId23"/>
    <p:sldId id="338" r:id="rId24"/>
    <p:sldId id="392" r:id="rId25"/>
    <p:sldId id="369" r:id="rId26"/>
    <p:sldId id="394" r:id="rId27"/>
    <p:sldId id="374" r:id="rId28"/>
    <p:sldId id="373" r:id="rId29"/>
    <p:sldId id="370" r:id="rId30"/>
    <p:sldId id="382" r:id="rId31"/>
    <p:sldId id="384" r:id="rId32"/>
    <p:sldId id="385" r:id="rId33"/>
    <p:sldId id="386" r:id="rId34"/>
    <p:sldId id="387" r:id="rId35"/>
    <p:sldId id="388" r:id="rId36"/>
    <p:sldId id="371" r:id="rId37"/>
    <p:sldId id="391" r:id="rId38"/>
    <p:sldId id="380" r:id="rId39"/>
    <p:sldId id="381" r:id="rId40"/>
    <p:sldId id="319" r:id="rId41"/>
  </p:sldIdLst>
  <p:sldSz cx="9144000" cy="6858000" type="screen4x3"/>
  <p:notesSz cx="10693400" cy="7562850"/>
  <p:defaultTextStyle>
    <a:defPPr>
      <a:defRPr lang="ru-RU"/>
    </a:defPPr>
    <a:lvl1pPr marL="0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0707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1414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2121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2828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3535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4241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4949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5656" algn="l" defTabSz="8014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60"/>
  </p:normalViewPr>
  <p:slideViewPr>
    <p:cSldViewPr>
      <p:cViewPr>
        <p:scale>
          <a:sx n="60" d="100"/>
          <a:sy n="60" d="100"/>
        </p:scale>
        <p:origin x="-1328" y="-112"/>
      </p:cViewPr>
      <p:guideLst>
        <p:guide orient="horz" pos="2612"/>
        <p:guide pos="1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A2E25-9770-4643-8D41-D75684130C1D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3889B69-6417-4435-8429-C1A8F3FEDF36}">
      <dgm:prSet/>
      <dgm:spPr/>
      <dgm:t>
        <a:bodyPr/>
        <a:lstStyle/>
        <a:p>
          <a:pPr algn="l" rtl="0"/>
          <a:r>
            <a:rPr lang="ru-RU" dirty="0" smtClean="0">
              <a:latin typeface="Cambria Math" pitchFamily="18" charset="0"/>
              <a:ea typeface="Cambria Math" pitchFamily="18" charset="0"/>
            </a:rPr>
            <a:t>Основные моменты на которые стоит обратить внимание при выявлении хищнических изданий:</a:t>
          </a:r>
          <a:endParaRPr lang="ru-RU" dirty="0">
            <a:latin typeface="Cambria Math" pitchFamily="18" charset="0"/>
            <a:ea typeface="Cambria Math" pitchFamily="18" charset="0"/>
          </a:endParaRPr>
        </a:p>
      </dgm:t>
    </dgm:pt>
    <dgm:pt modelId="{9FF663D1-9414-4C45-ADF7-F9D6880E4C4E}" type="parTrans" cxnId="{DA8CDDEA-B998-4210-9D66-A7D5A2025E38}">
      <dgm:prSet/>
      <dgm:spPr/>
      <dgm:t>
        <a:bodyPr/>
        <a:lstStyle/>
        <a:p>
          <a:endParaRPr lang="ru-RU"/>
        </a:p>
      </dgm:t>
    </dgm:pt>
    <dgm:pt modelId="{40033E67-B6D7-4BC7-80A2-7F4047422D98}" type="sibTrans" cxnId="{DA8CDDEA-B998-4210-9D66-A7D5A2025E38}">
      <dgm:prSet/>
      <dgm:spPr/>
      <dgm:t>
        <a:bodyPr/>
        <a:lstStyle/>
        <a:p>
          <a:endParaRPr lang="ru-RU"/>
        </a:p>
      </dgm:t>
    </dgm:pt>
    <dgm:pt modelId="{56EA67CA-1FCF-46D1-94B3-08574CBF234D}">
      <dgm:prSet/>
      <dgm:spPr/>
      <dgm:t>
        <a:bodyPr/>
        <a:lstStyle/>
        <a:p>
          <a:pPr rtl="0"/>
          <a:r>
            <a:rPr lang="kk-KZ" b="0" dirty="0" smtClean="0">
              <a:latin typeface="Cambria Math" pitchFamily="18" charset="0"/>
              <a:ea typeface="Cambria Math" pitchFamily="18" charset="0"/>
            </a:rPr>
            <a:t>П</a:t>
          </a:r>
          <a:r>
            <a:rPr lang="ru-RU" b="0" dirty="0" err="1" smtClean="0">
              <a:latin typeface="Cambria Math" pitchFamily="18" charset="0"/>
              <a:ea typeface="Cambria Math" pitchFamily="18" charset="0"/>
            </a:rPr>
            <a:t>лата</a:t>
          </a:r>
          <a:r>
            <a:rPr lang="ru-RU" b="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b="0" dirty="0" smtClean="0">
              <a:latin typeface="Cambria Math" pitchFamily="18" charset="0"/>
              <a:ea typeface="Cambria Math" pitchFamily="18" charset="0"/>
            </a:rPr>
            <a:t>за публикацию в </a:t>
          </a:r>
          <a:r>
            <a:rPr lang="ru-RU" b="0" dirty="0" smtClean="0">
              <a:latin typeface="Cambria Math" pitchFamily="18" charset="0"/>
              <a:ea typeface="Cambria Math" pitchFamily="18" charset="0"/>
            </a:rPr>
            <a:t>журнале </a:t>
          </a:r>
          <a:r>
            <a:rPr lang="ru-RU" b="0" smtClean="0">
              <a:latin typeface="Cambria Math" pitchFamily="18" charset="0"/>
              <a:ea typeface="Cambria Math" pitchFamily="18" charset="0"/>
            </a:rPr>
            <a:t>в размере </a:t>
          </a:r>
          <a:r>
            <a:rPr lang="ru-RU" b="0" dirty="0" smtClean="0">
              <a:latin typeface="Cambria Math" pitchFamily="18" charset="0"/>
              <a:ea typeface="Cambria Math" pitchFamily="18" charset="0"/>
            </a:rPr>
            <a:t>(≈ 300-400 €)</a:t>
          </a:r>
          <a:endParaRPr lang="ru-RU" b="0" dirty="0">
            <a:latin typeface="Cambria Math" pitchFamily="18" charset="0"/>
            <a:ea typeface="Cambria Math" pitchFamily="18" charset="0"/>
          </a:endParaRPr>
        </a:p>
      </dgm:t>
    </dgm:pt>
    <dgm:pt modelId="{744325AA-BA68-4757-A538-25D2996532EC}" type="parTrans" cxnId="{6E275EBA-C75A-4135-9756-9B8C1C99D5FF}">
      <dgm:prSet/>
      <dgm:spPr/>
      <dgm:t>
        <a:bodyPr/>
        <a:lstStyle/>
        <a:p>
          <a:endParaRPr lang="ru-RU"/>
        </a:p>
      </dgm:t>
    </dgm:pt>
    <dgm:pt modelId="{7E1A39FD-B69E-46D2-A894-843184193BC3}" type="sibTrans" cxnId="{6E275EBA-C75A-4135-9756-9B8C1C99D5FF}">
      <dgm:prSet/>
      <dgm:spPr/>
      <dgm:t>
        <a:bodyPr/>
        <a:lstStyle/>
        <a:p>
          <a:endParaRPr lang="ru-RU"/>
        </a:p>
      </dgm:t>
    </dgm:pt>
    <dgm:pt modelId="{4521362E-0007-4F53-B6C1-EDE326D64D14}">
      <dgm:prSet/>
      <dgm:spPr/>
      <dgm:t>
        <a:bodyPr/>
        <a:lstStyle/>
        <a:p>
          <a:pPr rtl="0"/>
          <a:r>
            <a:rPr lang="ru-RU" b="0" dirty="0" smtClean="0">
              <a:latin typeface="Cambria Math" pitchFamily="18" charset="0"/>
              <a:ea typeface="Cambria Math" pitchFamily="18" charset="0"/>
            </a:rPr>
            <a:t>Отсутствие</a:t>
          </a:r>
          <a:r>
            <a:rPr lang="en-US" b="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b="0" dirty="0" smtClean="0">
              <a:latin typeface="Cambria Math" pitchFamily="18" charset="0"/>
              <a:ea typeface="Cambria Math" pitchFamily="18" charset="0"/>
            </a:rPr>
            <a:t>процедуры рецензирования</a:t>
          </a:r>
          <a:endParaRPr lang="ru-RU" b="0" dirty="0">
            <a:latin typeface="Cambria Math" pitchFamily="18" charset="0"/>
            <a:ea typeface="Cambria Math" pitchFamily="18" charset="0"/>
          </a:endParaRPr>
        </a:p>
      </dgm:t>
    </dgm:pt>
    <dgm:pt modelId="{C297D86D-C938-4684-B63A-546BFF1A0CB6}" type="parTrans" cxnId="{2E5E4C36-8478-4550-9C8C-21DE4530A89A}">
      <dgm:prSet/>
      <dgm:spPr/>
      <dgm:t>
        <a:bodyPr/>
        <a:lstStyle/>
        <a:p>
          <a:endParaRPr lang="ru-RU"/>
        </a:p>
      </dgm:t>
    </dgm:pt>
    <dgm:pt modelId="{EEABFC36-0C88-4804-8AAC-A126E31A0755}" type="sibTrans" cxnId="{2E5E4C36-8478-4550-9C8C-21DE4530A89A}">
      <dgm:prSet/>
      <dgm:spPr/>
      <dgm:t>
        <a:bodyPr/>
        <a:lstStyle/>
        <a:p>
          <a:endParaRPr lang="ru-RU"/>
        </a:p>
      </dgm:t>
    </dgm:pt>
    <dgm:pt modelId="{32C73692-9B35-486C-B149-D192B8854571}">
      <dgm:prSet/>
      <dgm:spPr/>
      <dgm:t>
        <a:bodyPr/>
        <a:lstStyle/>
        <a:p>
          <a:pPr rtl="0"/>
          <a:r>
            <a:rPr lang="ru-RU" b="0" dirty="0" smtClean="0">
              <a:latin typeface="Cambria Math" pitchFamily="18" charset="0"/>
              <a:ea typeface="Cambria Math" pitchFamily="18" charset="0"/>
            </a:rPr>
            <a:t>Не индексируется базой данных </a:t>
          </a:r>
          <a:r>
            <a:rPr lang="en-US" b="0" dirty="0" smtClean="0">
              <a:latin typeface="Cambria Math" pitchFamily="18" charset="0"/>
              <a:ea typeface="Cambria Math" pitchFamily="18" charset="0"/>
            </a:rPr>
            <a:t>Web of Science</a:t>
          </a:r>
          <a:endParaRPr lang="ru-RU" b="0" dirty="0">
            <a:latin typeface="Cambria Math" pitchFamily="18" charset="0"/>
            <a:ea typeface="Cambria Math" pitchFamily="18" charset="0"/>
          </a:endParaRPr>
        </a:p>
      </dgm:t>
    </dgm:pt>
    <dgm:pt modelId="{8A8E7189-A08F-4BE7-8059-1959A225F3BA}" type="parTrans" cxnId="{15C1FDAC-3AEF-4C06-AEC8-43DE29A76F8F}">
      <dgm:prSet/>
      <dgm:spPr/>
      <dgm:t>
        <a:bodyPr/>
        <a:lstStyle/>
        <a:p>
          <a:endParaRPr lang="ru-RU"/>
        </a:p>
      </dgm:t>
    </dgm:pt>
    <dgm:pt modelId="{4FCCAAA6-CD22-4017-BA17-5CF4471E6642}" type="sibTrans" cxnId="{15C1FDAC-3AEF-4C06-AEC8-43DE29A76F8F}">
      <dgm:prSet/>
      <dgm:spPr/>
      <dgm:t>
        <a:bodyPr/>
        <a:lstStyle/>
        <a:p>
          <a:endParaRPr lang="ru-RU"/>
        </a:p>
      </dgm:t>
    </dgm:pt>
    <dgm:pt modelId="{3A690D99-B439-40F0-8BCD-293B3704DAD2}">
      <dgm:prSet/>
      <dgm:spPr/>
      <dgm:t>
        <a:bodyPr/>
        <a:lstStyle/>
        <a:p>
          <a:pPr rtl="0"/>
          <a:r>
            <a:rPr lang="ru-RU" b="0" dirty="0" smtClean="0">
              <a:latin typeface="Cambria Math" pitchFamily="18" charset="0"/>
              <a:ea typeface="Cambria Math" pitchFamily="18" charset="0"/>
            </a:rPr>
            <a:t>Не указан состав редколлегии (один состав на разные журналы, малая география членов в международном журнале), </a:t>
          </a:r>
          <a:r>
            <a:rPr lang="kk-KZ" b="0" dirty="0" smtClean="0">
              <a:latin typeface="Cambria Math" pitchFamily="18" charset="0"/>
              <a:ea typeface="Cambria Math" pitchFamily="18" charset="0"/>
            </a:rPr>
            <a:t>невозможно посмотреть местонахождение редакции</a:t>
          </a:r>
          <a:endParaRPr lang="ru-RU" b="0" dirty="0">
            <a:latin typeface="Cambria Math" pitchFamily="18" charset="0"/>
            <a:ea typeface="Cambria Math" pitchFamily="18" charset="0"/>
          </a:endParaRPr>
        </a:p>
      </dgm:t>
    </dgm:pt>
    <dgm:pt modelId="{4855176A-2212-4582-B586-464E260DFD3A}" type="parTrans" cxnId="{4C962D16-6747-4F89-B17F-20C8199AA290}">
      <dgm:prSet/>
      <dgm:spPr/>
      <dgm:t>
        <a:bodyPr/>
        <a:lstStyle/>
        <a:p>
          <a:endParaRPr lang="ru-RU"/>
        </a:p>
      </dgm:t>
    </dgm:pt>
    <dgm:pt modelId="{1712B140-CB9E-437B-97BD-5ABC1D9C7F50}" type="sibTrans" cxnId="{4C962D16-6747-4F89-B17F-20C8199AA290}">
      <dgm:prSet/>
      <dgm:spPr/>
      <dgm:t>
        <a:bodyPr/>
        <a:lstStyle/>
        <a:p>
          <a:endParaRPr lang="ru-RU"/>
        </a:p>
      </dgm:t>
    </dgm:pt>
    <dgm:pt modelId="{C127A195-72B8-4E3F-9D93-A6DB9E0D139F}">
      <dgm:prSet/>
      <dgm:spPr/>
      <dgm:t>
        <a:bodyPr/>
        <a:lstStyle/>
        <a:p>
          <a:pPr rtl="0"/>
          <a:r>
            <a:rPr lang="ru-RU" b="0" dirty="0" smtClean="0">
              <a:latin typeface="Cambria Math" pitchFamily="18" charset="0"/>
              <a:ea typeface="Cambria Math" pitchFamily="18" charset="0"/>
            </a:rPr>
            <a:t>Название журнала слишком обобщенное, принимаются статьи в один журнал по многим смежным направлениям</a:t>
          </a:r>
          <a:endParaRPr lang="ru-RU" b="0" dirty="0">
            <a:latin typeface="Cambria Math" pitchFamily="18" charset="0"/>
            <a:ea typeface="Cambria Math" pitchFamily="18" charset="0"/>
          </a:endParaRPr>
        </a:p>
      </dgm:t>
    </dgm:pt>
    <dgm:pt modelId="{67A07439-3512-4368-B195-F11572109609}" type="parTrans" cxnId="{4234B2D3-A40C-4D0D-B12C-B4952CF2918C}">
      <dgm:prSet/>
      <dgm:spPr/>
      <dgm:t>
        <a:bodyPr/>
        <a:lstStyle/>
        <a:p>
          <a:endParaRPr lang="ru-RU"/>
        </a:p>
      </dgm:t>
    </dgm:pt>
    <dgm:pt modelId="{14AEF911-A159-4AFA-ACDA-E4B6879BE9CD}" type="sibTrans" cxnId="{4234B2D3-A40C-4D0D-B12C-B4952CF2918C}">
      <dgm:prSet/>
      <dgm:spPr/>
      <dgm:t>
        <a:bodyPr/>
        <a:lstStyle/>
        <a:p>
          <a:endParaRPr lang="ru-RU"/>
        </a:p>
      </dgm:t>
    </dgm:pt>
    <dgm:pt modelId="{0A0F1846-88C2-4C14-A683-037E2114EEB0}">
      <dgm:prSet/>
      <dgm:spPr/>
      <dgm:t>
        <a:bodyPr/>
        <a:lstStyle/>
        <a:p>
          <a:pPr rtl="0"/>
          <a:r>
            <a:rPr lang="ru-RU" b="0" dirty="0" smtClean="0">
              <a:latin typeface="Cambria Math" pitchFamily="18" charset="0"/>
              <a:ea typeface="Cambria Math" pitchFamily="18" charset="0"/>
            </a:rPr>
            <a:t>Журнал имеет созвучное название со знаменитым журналом в данной тематике, отличаясь предлогами </a:t>
          </a:r>
          <a:r>
            <a:rPr lang="en-US" b="0" dirty="0" smtClean="0">
              <a:latin typeface="Cambria Math" pitchFamily="18" charset="0"/>
              <a:ea typeface="Cambria Math" pitchFamily="18" charset="0"/>
            </a:rPr>
            <a:t>of </a:t>
          </a:r>
          <a:r>
            <a:rPr lang="kk-KZ" b="0" dirty="0" smtClean="0">
              <a:latin typeface="Cambria Math" pitchFamily="18" charset="0"/>
              <a:ea typeface="Cambria Math" pitchFamily="18" charset="0"/>
            </a:rPr>
            <a:t>или </a:t>
          </a:r>
          <a:r>
            <a:rPr lang="en-US" b="0" dirty="0" smtClean="0">
              <a:latin typeface="Cambria Math" pitchFamily="18" charset="0"/>
              <a:ea typeface="Cambria Math" pitchFamily="18" charset="0"/>
            </a:rPr>
            <a:t>for</a:t>
          </a:r>
          <a:endParaRPr lang="ru-RU" b="0" dirty="0">
            <a:latin typeface="Cambria Math" pitchFamily="18" charset="0"/>
            <a:ea typeface="Cambria Math" pitchFamily="18" charset="0"/>
          </a:endParaRPr>
        </a:p>
      </dgm:t>
    </dgm:pt>
    <dgm:pt modelId="{5815C60F-4C34-44D9-AAFE-5B3863B61470}" type="parTrans" cxnId="{84BCF001-06EE-4912-8AE5-5F3FB787D8BB}">
      <dgm:prSet/>
      <dgm:spPr/>
      <dgm:t>
        <a:bodyPr/>
        <a:lstStyle/>
        <a:p>
          <a:endParaRPr lang="ru-RU"/>
        </a:p>
      </dgm:t>
    </dgm:pt>
    <dgm:pt modelId="{B09E3D4E-6A31-4B08-9E85-54347A480A9B}" type="sibTrans" cxnId="{84BCF001-06EE-4912-8AE5-5F3FB787D8BB}">
      <dgm:prSet/>
      <dgm:spPr/>
      <dgm:t>
        <a:bodyPr/>
        <a:lstStyle/>
        <a:p>
          <a:endParaRPr lang="ru-RU"/>
        </a:p>
      </dgm:t>
    </dgm:pt>
    <dgm:pt modelId="{0B83D4AD-F1AB-4CC5-BF5C-F7399DADEA33}">
      <dgm:prSet/>
      <dgm:spPr/>
      <dgm:t>
        <a:bodyPr/>
        <a:lstStyle/>
        <a:p>
          <a:pPr rtl="0"/>
          <a:r>
            <a:rPr lang="kk-KZ" b="0" dirty="0" smtClean="0">
              <a:latin typeface="Cambria Math" pitchFamily="18" charset="0"/>
              <a:ea typeface="Cambria Math" pitchFamily="18" charset="0"/>
            </a:rPr>
            <a:t>В описании журнала слишком много хвалебных эпитетов,</a:t>
          </a:r>
          <a:r>
            <a:rPr lang="en-US" b="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kk-KZ" b="0" dirty="0" smtClean="0">
              <a:latin typeface="Cambria Math" pitchFamily="18" charset="0"/>
              <a:ea typeface="Cambria Math" pitchFamily="18" charset="0"/>
            </a:rPr>
            <a:t>таких как</a:t>
          </a:r>
          <a:r>
            <a:rPr lang="ru-RU" b="0" dirty="0" smtClean="0">
              <a:latin typeface="Cambria Math" pitchFamily="18" charset="0"/>
              <a:ea typeface="Cambria Math" pitchFamily="18" charset="0"/>
            </a:rPr>
            <a:t>: </a:t>
          </a:r>
          <a:r>
            <a:rPr lang="en-US" b="0" dirty="0" smtClean="0">
              <a:latin typeface="Cambria Math" pitchFamily="18" charset="0"/>
              <a:ea typeface="Cambria Math" pitchFamily="18" charset="0"/>
            </a:rPr>
            <a:t>Leading publisher</a:t>
          </a:r>
          <a:r>
            <a:rPr lang="ru-RU" b="0" dirty="0" smtClean="0">
              <a:latin typeface="Cambria Math" pitchFamily="18" charset="0"/>
              <a:ea typeface="Cambria Math" pitchFamily="18" charset="0"/>
            </a:rPr>
            <a:t>, </a:t>
          </a:r>
          <a:r>
            <a:rPr lang="en-US" b="0" dirty="0" smtClean="0">
              <a:latin typeface="Cambria Math" pitchFamily="18" charset="0"/>
              <a:ea typeface="Cambria Math" pitchFamily="18" charset="0"/>
            </a:rPr>
            <a:t>the most popular journal in the area</a:t>
          </a:r>
          <a:endParaRPr lang="ru-RU" b="0" dirty="0">
            <a:latin typeface="Cambria Math" pitchFamily="18" charset="0"/>
            <a:ea typeface="Cambria Math" pitchFamily="18" charset="0"/>
          </a:endParaRPr>
        </a:p>
      </dgm:t>
    </dgm:pt>
    <dgm:pt modelId="{A17D1503-2B5B-4CC1-8D12-F94F958D4790}" type="parTrans" cxnId="{22698C48-D59C-40F4-88EC-856F8479CF84}">
      <dgm:prSet/>
      <dgm:spPr/>
      <dgm:t>
        <a:bodyPr/>
        <a:lstStyle/>
        <a:p>
          <a:endParaRPr lang="ru-RU"/>
        </a:p>
      </dgm:t>
    </dgm:pt>
    <dgm:pt modelId="{C167347E-EE11-41A7-9A47-A21CA63D4B3D}" type="sibTrans" cxnId="{22698C48-D59C-40F4-88EC-856F8479CF84}">
      <dgm:prSet/>
      <dgm:spPr/>
      <dgm:t>
        <a:bodyPr/>
        <a:lstStyle/>
        <a:p>
          <a:endParaRPr lang="ru-RU"/>
        </a:p>
      </dgm:t>
    </dgm:pt>
    <dgm:pt modelId="{D7C6F346-10AC-4038-A175-8D9CC28DBFCF}" type="pres">
      <dgm:prSet presAssocID="{150A2E25-9770-4643-8D41-D75684130C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13CEB8-8212-4AD3-9188-B433030DC61F}" type="pres">
      <dgm:prSet presAssocID="{83889B69-6417-4435-8429-C1A8F3FEDF36}" presName="parentText" presStyleLbl="node1" presStyleIdx="0" presStyleCnt="1" custLinFactNeighborY="-3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1E36C-3090-4ED7-BB69-95DF25D477C2}" type="pres">
      <dgm:prSet presAssocID="{83889B69-6417-4435-8429-C1A8F3FEDF3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576BE-AE1B-4F4F-BD38-AAE239CBB0FC}" type="presOf" srcId="{56EA67CA-1FCF-46D1-94B3-08574CBF234D}" destId="{4011E36C-3090-4ED7-BB69-95DF25D477C2}" srcOrd="0" destOrd="0" presId="urn:microsoft.com/office/officeart/2005/8/layout/vList2"/>
    <dgm:cxn modelId="{3CB220DC-E3EC-4AF9-B0D2-5D0579F55396}" type="presOf" srcId="{150A2E25-9770-4643-8D41-D75684130C1D}" destId="{D7C6F346-10AC-4038-A175-8D9CC28DBFCF}" srcOrd="0" destOrd="0" presId="urn:microsoft.com/office/officeart/2005/8/layout/vList2"/>
    <dgm:cxn modelId="{6E275EBA-C75A-4135-9756-9B8C1C99D5FF}" srcId="{83889B69-6417-4435-8429-C1A8F3FEDF36}" destId="{56EA67CA-1FCF-46D1-94B3-08574CBF234D}" srcOrd="0" destOrd="0" parTransId="{744325AA-BA68-4757-A538-25D2996532EC}" sibTransId="{7E1A39FD-B69E-46D2-A894-843184193BC3}"/>
    <dgm:cxn modelId="{4234B2D3-A40C-4D0D-B12C-B4952CF2918C}" srcId="{83889B69-6417-4435-8429-C1A8F3FEDF36}" destId="{C127A195-72B8-4E3F-9D93-A6DB9E0D139F}" srcOrd="4" destOrd="0" parTransId="{67A07439-3512-4368-B195-F11572109609}" sibTransId="{14AEF911-A159-4AFA-ACDA-E4B6879BE9CD}"/>
    <dgm:cxn modelId="{4C962D16-6747-4F89-B17F-20C8199AA290}" srcId="{83889B69-6417-4435-8429-C1A8F3FEDF36}" destId="{3A690D99-B439-40F0-8BCD-293B3704DAD2}" srcOrd="3" destOrd="0" parTransId="{4855176A-2212-4582-B586-464E260DFD3A}" sibTransId="{1712B140-CB9E-437B-97BD-5ABC1D9C7F50}"/>
    <dgm:cxn modelId="{15C1FDAC-3AEF-4C06-AEC8-43DE29A76F8F}" srcId="{83889B69-6417-4435-8429-C1A8F3FEDF36}" destId="{32C73692-9B35-486C-B149-D192B8854571}" srcOrd="2" destOrd="0" parTransId="{8A8E7189-A08F-4BE7-8059-1959A225F3BA}" sibTransId="{4FCCAAA6-CD22-4017-BA17-5CF4471E6642}"/>
    <dgm:cxn modelId="{A58C9048-6F14-4966-8F90-96816B878D69}" type="presOf" srcId="{4521362E-0007-4F53-B6C1-EDE326D64D14}" destId="{4011E36C-3090-4ED7-BB69-95DF25D477C2}" srcOrd="0" destOrd="1" presId="urn:microsoft.com/office/officeart/2005/8/layout/vList2"/>
    <dgm:cxn modelId="{4017F10E-9391-48BF-811D-68C2292E52E5}" type="presOf" srcId="{32C73692-9B35-486C-B149-D192B8854571}" destId="{4011E36C-3090-4ED7-BB69-95DF25D477C2}" srcOrd="0" destOrd="2" presId="urn:microsoft.com/office/officeart/2005/8/layout/vList2"/>
    <dgm:cxn modelId="{DF6590B4-4777-4A81-85AC-F074A8C48066}" type="presOf" srcId="{0A0F1846-88C2-4C14-A683-037E2114EEB0}" destId="{4011E36C-3090-4ED7-BB69-95DF25D477C2}" srcOrd="0" destOrd="5" presId="urn:microsoft.com/office/officeart/2005/8/layout/vList2"/>
    <dgm:cxn modelId="{9A0F65BF-EB02-4CE7-8EB4-FEB500408E62}" type="presOf" srcId="{0B83D4AD-F1AB-4CC5-BF5C-F7399DADEA33}" destId="{4011E36C-3090-4ED7-BB69-95DF25D477C2}" srcOrd="0" destOrd="6" presId="urn:microsoft.com/office/officeart/2005/8/layout/vList2"/>
    <dgm:cxn modelId="{22698C48-D59C-40F4-88EC-856F8479CF84}" srcId="{83889B69-6417-4435-8429-C1A8F3FEDF36}" destId="{0B83D4AD-F1AB-4CC5-BF5C-F7399DADEA33}" srcOrd="6" destOrd="0" parTransId="{A17D1503-2B5B-4CC1-8D12-F94F958D4790}" sibTransId="{C167347E-EE11-41A7-9A47-A21CA63D4B3D}"/>
    <dgm:cxn modelId="{A251D75F-D099-41D6-8D9D-28184A44DE85}" type="presOf" srcId="{3A690D99-B439-40F0-8BCD-293B3704DAD2}" destId="{4011E36C-3090-4ED7-BB69-95DF25D477C2}" srcOrd="0" destOrd="3" presId="urn:microsoft.com/office/officeart/2005/8/layout/vList2"/>
    <dgm:cxn modelId="{DA8CDDEA-B998-4210-9D66-A7D5A2025E38}" srcId="{150A2E25-9770-4643-8D41-D75684130C1D}" destId="{83889B69-6417-4435-8429-C1A8F3FEDF36}" srcOrd="0" destOrd="0" parTransId="{9FF663D1-9414-4C45-ADF7-F9D6880E4C4E}" sibTransId="{40033E67-B6D7-4BC7-80A2-7F4047422D98}"/>
    <dgm:cxn modelId="{B7D9EF71-D912-49E5-93E0-CF7A4D023935}" type="presOf" srcId="{C127A195-72B8-4E3F-9D93-A6DB9E0D139F}" destId="{4011E36C-3090-4ED7-BB69-95DF25D477C2}" srcOrd="0" destOrd="4" presId="urn:microsoft.com/office/officeart/2005/8/layout/vList2"/>
    <dgm:cxn modelId="{84BCF001-06EE-4912-8AE5-5F3FB787D8BB}" srcId="{83889B69-6417-4435-8429-C1A8F3FEDF36}" destId="{0A0F1846-88C2-4C14-A683-037E2114EEB0}" srcOrd="5" destOrd="0" parTransId="{5815C60F-4C34-44D9-AAFE-5B3863B61470}" sibTransId="{B09E3D4E-6A31-4B08-9E85-54347A480A9B}"/>
    <dgm:cxn modelId="{5B5A07F7-BCD4-48C9-92F2-B0D0DA877603}" type="presOf" srcId="{83889B69-6417-4435-8429-C1A8F3FEDF36}" destId="{7613CEB8-8212-4AD3-9188-B433030DC61F}" srcOrd="0" destOrd="0" presId="urn:microsoft.com/office/officeart/2005/8/layout/vList2"/>
    <dgm:cxn modelId="{2E5E4C36-8478-4550-9C8C-21DE4530A89A}" srcId="{83889B69-6417-4435-8429-C1A8F3FEDF36}" destId="{4521362E-0007-4F53-B6C1-EDE326D64D14}" srcOrd="1" destOrd="0" parTransId="{C297D86D-C938-4684-B63A-546BFF1A0CB6}" sibTransId="{EEABFC36-0C88-4804-8AAC-A126E31A0755}"/>
    <dgm:cxn modelId="{1BD154F3-DAB9-45FC-8724-9698085AA0D9}" type="presParOf" srcId="{D7C6F346-10AC-4038-A175-8D9CC28DBFCF}" destId="{7613CEB8-8212-4AD3-9188-B433030DC61F}" srcOrd="0" destOrd="0" presId="urn:microsoft.com/office/officeart/2005/8/layout/vList2"/>
    <dgm:cxn modelId="{44235B33-4107-405D-AA42-E55874B35E99}" type="presParOf" srcId="{D7C6F346-10AC-4038-A175-8D9CC28DBFCF}" destId="{4011E36C-3090-4ED7-BB69-95DF25D477C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3CEB8-8212-4AD3-9188-B433030DC61F}">
      <dsp:nvSpPr>
        <dsp:cNvPr id="0" name=""/>
        <dsp:cNvSpPr/>
      </dsp:nvSpPr>
      <dsp:spPr>
        <a:xfrm>
          <a:off x="0" y="0"/>
          <a:ext cx="8735879" cy="849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ambria Math" pitchFamily="18" charset="0"/>
              <a:ea typeface="Cambria Math" pitchFamily="18" charset="0"/>
            </a:rPr>
            <a:t>Основные моменты на которые стоит обратить внимание при выявлении хищнических изданий:</a:t>
          </a:r>
          <a:endParaRPr lang="ru-RU" sz="2200" kern="1200" dirty="0">
            <a:latin typeface="Cambria Math" pitchFamily="18" charset="0"/>
            <a:ea typeface="Cambria Math" pitchFamily="18" charset="0"/>
          </a:endParaRPr>
        </a:p>
      </dsp:txBody>
      <dsp:txXfrm>
        <a:off x="41465" y="41465"/>
        <a:ext cx="8652949" cy="766490"/>
      </dsp:txXfrm>
    </dsp:sp>
    <dsp:sp modelId="{4011E36C-3090-4ED7-BB69-95DF25D477C2}">
      <dsp:nvSpPr>
        <dsp:cNvPr id="0" name=""/>
        <dsp:cNvSpPr/>
      </dsp:nvSpPr>
      <dsp:spPr>
        <a:xfrm>
          <a:off x="0" y="895650"/>
          <a:ext cx="8735879" cy="309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4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700" b="0" kern="1200" dirty="0" smtClean="0">
              <a:latin typeface="Cambria Math" pitchFamily="18" charset="0"/>
              <a:ea typeface="Cambria Math" pitchFamily="18" charset="0"/>
            </a:rPr>
            <a:t>П</a:t>
          </a:r>
          <a:r>
            <a:rPr lang="ru-RU" sz="1700" b="0" kern="1200" dirty="0" err="1" smtClean="0">
              <a:latin typeface="Cambria Math" pitchFamily="18" charset="0"/>
              <a:ea typeface="Cambria Math" pitchFamily="18" charset="0"/>
            </a:rPr>
            <a:t>лата</a:t>
          </a:r>
          <a:r>
            <a:rPr lang="ru-RU" sz="1700" b="0" kern="12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1700" b="0" kern="1200" dirty="0" smtClean="0">
              <a:latin typeface="Cambria Math" pitchFamily="18" charset="0"/>
              <a:ea typeface="Cambria Math" pitchFamily="18" charset="0"/>
            </a:rPr>
            <a:t>за публикацию в </a:t>
          </a:r>
          <a:r>
            <a:rPr lang="ru-RU" sz="1700" b="0" kern="1200" dirty="0" smtClean="0">
              <a:latin typeface="Cambria Math" pitchFamily="18" charset="0"/>
              <a:ea typeface="Cambria Math" pitchFamily="18" charset="0"/>
            </a:rPr>
            <a:t>журнале </a:t>
          </a:r>
          <a:r>
            <a:rPr lang="ru-RU" sz="1700" b="0" kern="1200" smtClean="0">
              <a:latin typeface="Cambria Math" pitchFamily="18" charset="0"/>
              <a:ea typeface="Cambria Math" pitchFamily="18" charset="0"/>
            </a:rPr>
            <a:t>в размере </a:t>
          </a:r>
          <a:r>
            <a:rPr lang="ru-RU" sz="1700" b="0" kern="1200" dirty="0" smtClean="0">
              <a:latin typeface="Cambria Math" pitchFamily="18" charset="0"/>
              <a:ea typeface="Cambria Math" pitchFamily="18" charset="0"/>
            </a:rPr>
            <a:t>(≈ 300-400 €)</a:t>
          </a:r>
          <a:endParaRPr lang="ru-RU" sz="1700" b="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kern="1200" dirty="0" smtClean="0">
              <a:latin typeface="Cambria Math" pitchFamily="18" charset="0"/>
              <a:ea typeface="Cambria Math" pitchFamily="18" charset="0"/>
            </a:rPr>
            <a:t>Отсутствие</a:t>
          </a:r>
          <a:r>
            <a:rPr lang="en-US" sz="1700" b="0" kern="12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1700" b="0" kern="1200" dirty="0" smtClean="0">
              <a:latin typeface="Cambria Math" pitchFamily="18" charset="0"/>
              <a:ea typeface="Cambria Math" pitchFamily="18" charset="0"/>
            </a:rPr>
            <a:t>процедуры рецензирования</a:t>
          </a:r>
          <a:endParaRPr lang="ru-RU" sz="1700" b="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kern="1200" dirty="0" smtClean="0">
              <a:latin typeface="Cambria Math" pitchFamily="18" charset="0"/>
              <a:ea typeface="Cambria Math" pitchFamily="18" charset="0"/>
            </a:rPr>
            <a:t>Не индексируется базой данных </a:t>
          </a:r>
          <a:r>
            <a:rPr lang="en-US" sz="1700" b="0" kern="1200" dirty="0" smtClean="0">
              <a:latin typeface="Cambria Math" pitchFamily="18" charset="0"/>
              <a:ea typeface="Cambria Math" pitchFamily="18" charset="0"/>
            </a:rPr>
            <a:t>Web of Science</a:t>
          </a:r>
          <a:endParaRPr lang="ru-RU" sz="1700" b="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kern="1200" dirty="0" smtClean="0">
              <a:latin typeface="Cambria Math" pitchFamily="18" charset="0"/>
              <a:ea typeface="Cambria Math" pitchFamily="18" charset="0"/>
            </a:rPr>
            <a:t>Не указан состав редколлегии (один состав на разные журналы, малая география членов в международном журнале), </a:t>
          </a:r>
          <a:r>
            <a:rPr lang="kk-KZ" sz="1700" b="0" kern="1200" dirty="0" smtClean="0">
              <a:latin typeface="Cambria Math" pitchFamily="18" charset="0"/>
              <a:ea typeface="Cambria Math" pitchFamily="18" charset="0"/>
            </a:rPr>
            <a:t>невозможно посмотреть местонахождение редакции</a:t>
          </a:r>
          <a:endParaRPr lang="ru-RU" sz="1700" b="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kern="1200" dirty="0" smtClean="0">
              <a:latin typeface="Cambria Math" pitchFamily="18" charset="0"/>
              <a:ea typeface="Cambria Math" pitchFamily="18" charset="0"/>
            </a:rPr>
            <a:t>Название журнала слишком обобщенное, принимаются статьи в один журнал по многим смежным направлениям</a:t>
          </a:r>
          <a:endParaRPr lang="ru-RU" sz="1700" b="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kern="1200" dirty="0" smtClean="0">
              <a:latin typeface="Cambria Math" pitchFamily="18" charset="0"/>
              <a:ea typeface="Cambria Math" pitchFamily="18" charset="0"/>
            </a:rPr>
            <a:t>Журнал имеет созвучное название со знаменитым журналом в данной тематике, отличаясь предлогами </a:t>
          </a:r>
          <a:r>
            <a:rPr lang="en-US" sz="1700" b="0" kern="1200" dirty="0" smtClean="0">
              <a:latin typeface="Cambria Math" pitchFamily="18" charset="0"/>
              <a:ea typeface="Cambria Math" pitchFamily="18" charset="0"/>
            </a:rPr>
            <a:t>of </a:t>
          </a:r>
          <a:r>
            <a:rPr lang="kk-KZ" sz="1700" b="0" kern="1200" dirty="0" smtClean="0">
              <a:latin typeface="Cambria Math" pitchFamily="18" charset="0"/>
              <a:ea typeface="Cambria Math" pitchFamily="18" charset="0"/>
            </a:rPr>
            <a:t>или </a:t>
          </a:r>
          <a:r>
            <a:rPr lang="en-US" sz="1700" b="0" kern="1200" dirty="0" smtClean="0">
              <a:latin typeface="Cambria Math" pitchFamily="18" charset="0"/>
              <a:ea typeface="Cambria Math" pitchFamily="18" charset="0"/>
            </a:rPr>
            <a:t>for</a:t>
          </a:r>
          <a:endParaRPr lang="ru-RU" sz="1700" b="0" kern="1200" dirty="0">
            <a:latin typeface="Cambria Math" pitchFamily="18" charset="0"/>
            <a:ea typeface="Cambria Math" pitchFamily="18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700" b="0" kern="1200" dirty="0" smtClean="0">
              <a:latin typeface="Cambria Math" pitchFamily="18" charset="0"/>
              <a:ea typeface="Cambria Math" pitchFamily="18" charset="0"/>
            </a:rPr>
            <a:t>В описании журнала слишком много хвалебных эпитетов,</a:t>
          </a:r>
          <a:r>
            <a:rPr lang="en-US" sz="1700" b="0" kern="12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kk-KZ" sz="1700" b="0" kern="1200" dirty="0" smtClean="0">
              <a:latin typeface="Cambria Math" pitchFamily="18" charset="0"/>
              <a:ea typeface="Cambria Math" pitchFamily="18" charset="0"/>
            </a:rPr>
            <a:t>таких как</a:t>
          </a:r>
          <a:r>
            <a:rPr lang="ru-RU" sz="1700" b="0" kern="1200" dirty="0" smtClean="0">
              <a:latin typeface="Cambria Math" pitchFamily="18" charset="0"/>
              <a:ea typeface="Cambria Math" pitchFamily="18" charset="0"/>
            </a:rPr>
            <a:t>: </a:t>
          </a:r>
          <a:r>
            <a:rPr lang="en-US" sz="1700" b="0" kern="1200" dirty="0" smtClean="0">
              <a:latin typeface="Cambria Math" pitchFamily="18" charset="0"/>
              <a:ea typeface="Cambria Math" pitchFamily="18" charset="0"/>
            </a:rPr>
            <a:t>Leading publisher</a:t>
          </a:r>
          <a:r>
            <a:rPr lang="ru-RU" sz="1700" b="0" kern="1200" dirty="0" smtClean="0">
              <a:latin typeface="Cambria Math" pitchFamily="18" charset="0"/>
              <a:ea typeface="Cambria Math" pitchFamily="18" charset="0"/>
            </a:rPr>
            <a:t>, </a:t>
          </a:r>
          <a:r>
            <a:rPr lang="en-US" sz="1700" b="0" kern="1200" dirty="0" smtClean="0">
              <a:latin typeface="Cambria Math" pitchFamily="18" charset="0"/>
              <a:ea typeface="Cambria Math" pitchFamily="18" charset="0"/>
            </a:rPr>
            <a:t>the most popular journal in the area</a:t>
          </a:r>
          <a:endParaRPr lang="ru-RU" sz="1700" b="0" kern="1200" dirty="0">
            <a:latin typeface="Cambria Math" pitchFamily="18" charset="0"/>
            <a:ea typeface="Cambria Math" pitchFamily="18" charset="0"/>
          </a:endParaRPr>
        </a:p>
      </dsp:txBody>
      <dsp:txXfrm>
        <a:off x="0" y="895650"/>
        <a:ext cx="8735879" cy="309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3D7EF-0610-4363-8E00-46C1C7B26AB2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55988" y="566738"/>
            <a:ext cx="37814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4B3A-4928-4634-A8AA-9A2E6C539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2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00707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801414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202121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602828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003535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04241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04949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05656" algn="l" defTabSz="8014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3241" y="499006"/>
            <a:ext cx="822295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417" y="3840482"/>
            <a:ext cx="6404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7B5C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0264" y="1365499"/>
            <a:ext cx="6328907" cy="430887"/>
          </a:xfrm>
        </p:spPr>
        <p:txBody>
          <a:bodyPr lIns="0" tIns="0" rIns="0" bIns="0"/>
          <a:lstStyle>
            <a:lvl1pPr>
              <a:defRPr sz="2800" b="0" i="0" u="heavy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7B5C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491" y="1231446"/>
            <a:ext cx="34078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957" y="1577342"/>
            <a:ext cx="398000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384721"/>
          </a:xfrm>
        </p:spPr>
        <p:txBody>
          <a:bodyPr lIns="0" tIns="0" rIns="0" bIns="0"/>
          <a:lstStyle>
            <a:lvl1pPr>
              <a:defRPr sz="2500" b="1" i="0">
                <a:solidFill>
                  <a:srgbClr val="7B5C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6856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69281F-772D-45E6-B9D3-AB9AAFEF6188}" type="slidenum">
              <a:rPr lang="en-US" sz="600" smtClean="0">
                <a:solidFill>
                  <a:srgbClr val="444444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9"/>
          <p:cNvSpPr>
            <a:spLocks noGrp="1"/>
          </p:cNvSpPr>
          <p:nvPr>
            <p:ph type="title"/>
          </p:nvPr>
        </p:nvSpPr>
        <p:spPr>
          <a:xfrm>
            <a:off x="429570" y="514642"/>
            <a:ext cx="8390828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4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357706"/>
            <a:ext cx="7739640" cy="25718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/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1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CBA32159-308D-4ACB-9D0D-2F91348DF3DD}"/>
              </a:ext>
            </a:extLst>
          </p:cNvPr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08C1B7F-3264-41F0-8FE2-B3E2A6B0218E}" type="slidenum">
              <a:rPr lang="en-US" altLang="ru-RU" sz="600" smtClean="0">
                <a:solidFill>
                  <a:srgbClr val="444444"/>
                </a:solidFill>
              </a:rPr>
              <a:pPr algn="r" eaLnBrk="1" hangingPunct="1">
                <a:defRPr/>
              </a:pPr>
              <a:t>‹#›</a:t>
            </a:fld>
            <a:endParaRPr lang="en-US" altLang="ru-RU" sz="900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>
            <a:extLst>
              <a:ext uri="{FF2B5EF4-FFF2-40B4-BE49-F238E27FC236}">
                <a16:creationId xmlns:a16="http://schemas.microsoft.com/office/drawing/2014/main" xmlns="" id="{03150435-85D0-4281-BD6F-11E0AD283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515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2" y="1313425"/>
            <a:ext cx="8120748" cy="3932767"/>
          </a:xfrm>
          <a:prstGeom prst="rect">
            <a:avLst/>
          </a:prstGeom>
        </p:spPr>
        <p:txBody>
          <a:bodyPr vert="horz" lIns="0" tIns="0" rIns="0" bIns="0"/>
          <a:lstStyle>
            <a:lvl1pPr marL="234000" indent="-234000">
              <a:buClr>
                <a:srgbClr val="666666"/>
              </a:buClr>
              <a:buSzPct val="60000"/>
              <a:buFont typeface="Courier New"/>
              <a:buChar char="o"/>
              <a:defRPr sz="1500" b="0" i="0">
                <a:latin typeface="Arial"/>
                <a:cs typeface="Arial"/>
              </a:defRPr>
            </a:lvl1pPr>
            <a:lvl2pPr marL="633600" indent="-212400">
              <a:buSzPct val="40000"/>
              <a:buFont typeface="Wingdings" charset="2"/>
              <a:buChar char=""/>
              <a:defRPr sz="1500" b="0" i="0" baseline="0">
                <a:latin typeface="Arial"/>
                <a:cs typeface="Arial"/>
              </a:defRPr>
            </a:lvl2pPr>
            <a:lvl3pPr marL="1000800" indent="-158400">
              <a:defRPr sz="1500" b="0" i="0" baseline="0">
                <a:latin typeface="Arial"/>
                <a:cs typeface="Arial"/>
              </a:defRPr>
            </a:lvl3pPr>
            <a:lvl4pPr marL="1458000" indent="-194400"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/>
          </p:nvPr>
        </p:nvSpPr>
        <p:spPr>
          <a:xfrm>
            <a:off x="420163" y="514642"/>
            <a:ext cx="8102477" cy="3993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64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01FBE3-210E-4F3C-829E-F6DE67807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1">
            <a:extLst>
              <a:ext uri="{FF2B5EF4-FFF2-40B4-BE49-F238E27FC236}">
                <a16:creationId xmlns="" xmlns:a16="http://schemas.microsoft.com/office/drawing/2014/main" id="{9961D124-7521-4103-AFF2-DBEB2AD91814}"/>
              </a:ext>
            </a:extLst>
          </p:cNvPr>
          <p:cNvSpPr txBox="1">
            <a:spLocks/>
          </p:cNvSpPr>
          <p:nvPr userDrawn="1"/>
        </p:nvSpPr>
        <p:spPr>
          <a:xfrm>
            <a:off x="8599488" y="146050"/>
            <a:ext cx="220662" cy="220663"/>
          </a:xfrm>
          <a:prstGeom prst="rect">
            <a:avLst/>
          </a:prstGeom>
          <a:ln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FF9E6F4-94FD-4C38-B3E1-78C2516354F4}" type="slidenum">
              <a:rPr lang="en-US" altLang="ru-RU" sz="600" smtClean="0">
                <a:solidFill>
                  <a:srgbClr val="D9D9D9"/>
                </a:solidFill>
              </a:rPr>
              <a:pPr algn="r" eaLnBrk="1" hangingPunct="1">
                <a:defRPr/>
              </a:pPr>
              <a:t>‹#›</a:t>
            </a:fld>
            <a:endParaRPr lang="en-US" altLang="ru-RU" sz="900">
              <a:solidFill>
                <a:srgbClr val="D9D9D9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096D461-37FA-4925-8073-1B16E1894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6076950"/>
            <a:ext cx="1504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274681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83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408" y="264878"/>
            <a:ext cx="726253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7B5C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0264" y="1365498"/>
            <a:ext cx="632890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heavy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806" y="6377941"/>
            <a:ext cx="29278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71" y="6377941"/>
            <a:ext cx="210436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7591" y="6377941"/>
            <a:ext cx="210436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707">
        <a:defRPr>
          <a:latin typeface="+mn-lt"/>
          <a:ea typeface="+mn-ea"/>
          <a:cs typeface="+mn-cs"/>
        </a:defRPr>
      </a:lvl2pPr>
      <a:lvl3pPr marL="801414">
        <a:defRPr>
          <a:latin typeface="+mn-lt"/>
          <a:ea typeface="+mn-ea"/>
          <a:cs typeface="+mn-cs"/>
        </a:defRPr>
      </a:lvl3pPr>
      <a:lvl4pPr marL="1202121">
        <a:defRPr>
          <a:latin typeface="+mn-lt"/>
          <a:ea typeface="+mn-ea"/>
          <a:cs typeface="+mn-cs"/>
        </a:defRPr>
      </a:lvl4pPr>
      <a:lvl5pPr marL="1602828">
        <a:defRPr>
          <a:latin typeface="+mn-lt"/>
          <a:ea typeface="+mn-ea"/>
          <a:cs typeface="+mn-cs"/>
        </a:defRPr>
      </a:lvl5pPr>
      <a:lvl6pPr marL="2003535">
        <a:defRPr>
          <a:latin typeface="+mn-lt"/>
          <a:ea typeface="+mn-ea"/>
          <a:cs typeface="+mn-cs"/>
        </a:defRPr>
      </a:lvl6pPr>
      <a:lvl7pPr marL="2404241">
        <a:defRPr>
          <a:latin typeface="+mn-lt"/>
          <a:ea typeface="+mn-ea"/>
          <a:cs typeface="+mn-cs"/>
        </a:defRPr>
      </a:lvl7pPr>
      <a:lvl8pPr marL="2804949">
        <a:defRPr>
          <a:latin typeface="+mn-lt"/>
          <a:ea typeface="+mn-ea"/>
          <a:cs typeface="+mn-cs"/>
        </a:defRPr>
      </a:lvl8pPr>
      <a:lvl9pPr marL="32056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707">
        <a:defRPr>
          <a:latin typeface="+mn-lt"/>
          <a:ea typeface="+mn-ea"/>
          <a:cs typeface="+mn-cs"/>
        </a:defRPr>
      </a:lvl2pPr>
      <a:lvl3pPr marL="801414">
        <a:defRPr>
          <a:latin typeface="+mn-lt"/>
          <a:ea typeface="+mn-ea"/>
          <a:cs typeface="+mn-cs"/>
        </a:defRPr>
      </a:lvl3pPr>
      <a:lvl4pPr marL="1202121">
        <a:defRPr>
          <a:latin typeface="+mn-lt"/>
          <a:ea typeface="+mn-ea"/>
          <a:cs typeface="+mn-cs"/>
        </a:defRPr>
      </a:lvl4pPr>
      <a:lvl5pPr marL="1602828">
        <a:defRPr>
          <a:latin typeface="+mn-lt"/>
          <a:ea typeface="+mn-ea"/>
          <a:cs typeface="+mn-cs"/>
        </a:defRPr>
      </a:lvl5pPr>
      <a:lvl6pPr marL="2003535">
        <a:defRPr>
          <a:latin typeface="+mn-lt"/>
          <a:ea typeface="+mn-ea"/>
          <a:cs typeface="+mn-cs"/>
        </a:defRPr>
      </a:lvl6pPr>
      <a:lvl7pPr marL="2404241">
        <a:defRPr>
          <a:latin typeface="+mn-lt"/>
          <a:ea typeface="+mn-ea"/>
          <a:cs typeface="+mn-cs"/>
        </a:defRPr>
      </a:lvl7pPr>
      <a:lvl8pPr marL="2804949">
        <a:defRPr>
          <a:latin typeface="+mn-lt"/>
          <a:ea typeface="+mn-ea"/>
          <a:cs typeface="+mn-cs"/>
        </a:defRPr>
      </a:lvl8pPr>
      <a:lvl9pPr marL="32056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esh.kenzhina@clarivate.com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dx.doi.org/10.22161/ijeab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jeab.com/" TargetMode="External"/><Relationship Id="rId5" Type="http://schemas.openxmlformats.org/officeDocument/2006/relationships/hyperlink" Target="mailto:editor.ijeab@gmail.com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www.ijeab.com/submit-paper/" TargetMode="Externa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hyperlink" Target="http://www.clarivate.ru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387" y="6051550"/>
            <a:ext cx="1504950" cy="67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7351" y="0"/>
            <a:ext cx="417664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1" y="500381"/>
            <a:ext cx="457200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76630">
              <a:lnSpc>
                <a:spcPct val="100000"/>
              </a:lnSpc>
              <a:spcBef>
                <a:spcPts val="95"/>
              </a:spcBef>
            </a:pPr>
            <a:r>
              <a:rPr lang="kk-KZ" sz="2800" spc="5" dirty="0" smtClean="0">
                <a:solidFill>
                  <a:srgbClr val="000000"/>
                </a:solidFill>
              </a:rPr>
              <a:t>Информационные ресурсы </a:t>
            </a:r>
            <a:br>
              <a:rPr lang="kk-KZ" sz="2800" spc="5" dirty="0" smtClean="0">
                <a:solidFill>
                  <a:srgbClr val="000000"/>
                </a:solidFill>
              </a:rPr>
            </a:br>
            <a:r>
              <a:rPr lang="en-US" sz="2800" spc="5" dirty="0" err="1" smtClean="0">
                <a:solidFill>
                  <a:srgbClr val="000000"/>
                </a:solidFill>
              </a:rPr>
              <a:t>Clarivate</a:t>
            </a:r>
            <a:r>
              <a:rPr lang="en-US" sz="2800" spc="5" dirty="0" smtClean="0">
                <a:solidFill>
                  <a:srgbClr val="000000"/>
                </a:solidFill>
              </a:rPr>
              <a:t> Analytics </a:t>
            </a:r>
            <a:r>
              <a:rPr lang="kk-KZ" sz="2800" spc="5" dirty="0" smtClean="0">
                <a:solidFill>
                  <a:srgbClr val="000000"/>
                </a:solidFill>
              </a:rPr>
              <a:t/>
            </a:r>
            <a:br>
              <a:rPr lang="kk-KZ" sz="2800" spc="5" dirty="0" smtClean="0">
                <a:solidFill>
                  <a:srgbClr val="000000"/>
                </a:solidFill>
              </a:rPr>
            </a:br>
            <a:r>
              <a:rPr lang="kk-KZ" sz="2800" spc="5" dirty="0" smtClean="0">
                <a:solidFill>
                  <a:srgbClr val="000000"/>
                </a:solidFill>
              </a:rPr>
              <a:t>для ученых Азербайджана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407922" y="3087493"/>
            <a:ext cx="3554477" cy="11035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 err="1" smtClean="0">
                <a:solidFill>
                  <a:srgbClr val="585858"/>
                </a:solidFill>
                <a:latin typeface="Arial"/>
                <a:cs typeface="Arial"/>
              </a:rPr>
              <a:t>Инеш</a:t>
            </a:r>
            <a:r>
              <a:rPr lang="ru-RU" sz="1400" spc="-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1400" spc="-5" dirty="0" err="1" smtClean="0">
                <a:solidFill>
                  <a:srgbClr val="585858"/>
                </a:solidFill>
                <a:latin typeface="Arial"/>
                <a:cs typeface="Arial"/>
              </a:rPr>
              <a:t>Кенжина</a:t>
            </a:r>
            <a:endParaRPr lang="ru-RU" sz="1400" spc="-5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 err="1" smtClean="0">
                <a:solidFill>
                  <a:srgbClr val="585858"/>
                </a:solidFill>
                <a:latin typeface="Arial"/>
                <a:cs typeface="Arial"/>
              </a:rPr>
              <a:t>специалист</a:t>
            </a:r>
            <a:r>
              <a:rPr sz="1400" spc="-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обучающим</a:t>
            </a:r>
            <a:r>
              <a:rPr sz="14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программам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 err="1" smtClean="0">
                <a:solidFill>
                  <a:srgbClr val="585858"/>
                </a:solidFill>
                <a:latin typeface="Arial"/>
                <a:cs typeface="Arial"/>
              </a:rPr>
              <a:t>наукометрии</a:t>
            </a:r>
            <a:endParaRPr lang="en-US" sz="14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spc="-10" dirty="0" smtClean="0">
                <a:solidFill>
                  <a:srgbClr val="585858"/>
                </a:solidFill>
                <a:latin typeface="Arial"/>
                <a:cs typeface="Arial"/>
              </a:rPr>
              <a:t>Inesh.kenzhina@clarivate.com</a:t>
            </a:r>
            <a:endParaRPr lang="ru-RU" sz="1400" spc="-1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spc="-10" dirty="0" smtClean="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Inesh.kenzhina@clarivate.com</a:t>
            </a:r>
            <a:r>
              <a:rPr lang="en-US" sz="1400" spc="-1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86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153400" cy="1626504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lang="ru-RU" sz="3500" spc="-9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 понять по журналу его публикационную модель</a:t>
            </a:r>
            <a:r>
              <a:rPr lang="en-US" sz="3500" spc="-9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sz="3500" spc="-9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публикационную политику</a:t>
            </a:r>
            <a:r>
              <a:rPr lang="ru-RU" sz="3500" spc="-9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sz="3500" spc="-9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943581"/>
            <a:ext cx="7998460" cy="415241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ru-RU" sz="2000" dirty="0" smtClean="0">
                <a:latin typeface="Arial"/>
                <a:cs typeface="Arial"/>
              </a:rPr>
              <a:t>Внимательно читать сайт журнала: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000" dirty="0" smtClean="0">
                <a:latin typeface="Arial"/>
                <a:cs typeface="Arial"/>
              </a:rPr>
              <a:t>Is an open-access journal – </a:t>
            </a:r>
            <a:r>
              <a:rPr lang="kk-KZ" sz="2000" dirty="0" smtClean="0">
                <a:latin typeface="Arial"/>
                <a:cs typeface="Arial"/>
              </a:rPr>
              <a:t>журнал только открытого доступа </a:t>
            </a:r>
            <a:r>
              <a:rPr lang="ru-RU" sz="2000" dirty="0" smtClean="0">
                <a:latin typeface="Arial"/>
                <a:cs typeface="Arial"/>
              </a:rPr>
              <a:t>(знак открытого замка в базе </a:t>
            </a:r>
            <a:r>
              <a:rPr lang="en-US" sz="2000" dirty="0" smtClean="0">
                <a:latin typeface="Arial"/>
                <a:cs typeface="Arial"/>
              </a:rPr>
              <a:t>Web of Science</a:t>
            </a:r>
            <a:r>
              <a:rPr lang="ru-RU" sz="2000" dirty="0" smtClean="0">
                <a:latin typeface="Arial"/>
                <a:cs typeface="Arial"/>
              </a:rPr>
              <a:t>)</a:t>
            </a:r>
            <a:endParaRPr lang="kk-KZ" sz="2000" dirty="0" smtClean="0">
              <a:latin typeface="Arial"/>
              <a:cs typeface="Arial"/>
            </a:endParaRPr>
          </a:p>
          <a:p>
            <a:pPr marL="355600" indent="-342900">
              <a:spcBef>
                <a:spcPts val="58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dirty="0" smtClean="0">
                <a:latin typeface="Arial"/>
                <a:cs typeface="Arial"/>
              </a:rPr>
              <a:t>Supports open access - </a:t>
            </a:r>
            <a:r>
              <a:rPr lang="kk-KZ" sz="2000" dirty="0">
                <a:latin typeface="Arial"/>
                <a:cs typeface="Arial"/>
              </a:rPr>
              <a:t>журнал </a:t>
            </a:r>
            <a:r>
              <a:rPr lang="kk-KZ" sz="2000" dirty="0" smtClean="0">
                <a:latin typeface="Arial"/>
                <a:cs typeface="Arial"/>
              </a:rPr>
              <a:t>гибридного доступа</a:t>
            </a:r>
          </a:p>
          <a:p>
            <a:pPr marL="355600" indent="-342900">
              <a:spcBef>
                <a:spcPts val="58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dirty="0" smtClean="0">
                <a:latin typeface="Arial"/>
                <a:cs typeface="Arial"/>
              </a:rPr>
              <a:t>Optional open </a:t>
            </a:r>
            <a:r>
              <a:rPr lang="en-US" sz="2000" dirty="0">
                <a:latin typeface="Arial"/>
                <a:cs typeface="Arial"/>
              </a:rPr>
              <a:t>access - </a:t>
            </a:r>
            <a:r>
              <a:rPr lang="kk-KZ" sz="2000" dirty="0">
                <a:latin typeface="Arial"/>
                <a:cs typeface="Arial"/>
              </a:rPr>
              <a:t>журнал гибридного </a:t>
            </a:r>
            <a:r>
              <a:rPr lang="kk-KZ" sz="2000" dirty="0" smtClean="0">
                <a:latin typeface="Arial"/>
                <a:cs typeface="Arial"/>
              </a:rPr>
              <a:t>доступа</a:t>
            </a:r>
            <a:endParaRPr lang="kk-KZ" sz="2000" dirty="0">
              <a:latin typeface="Arial"/>
              <a:cs typeface="Arial"/>
            </a:endParaRPr>
          </a:p>
          <a:p>
            <a:pPr marL="355600" indent="-342900">
              <a:spcBef>
                <a:spcPts val="58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dirty="0" smtClean="0">
                <a:latin typeface="Arial"/>
                <a:cs typeface="Arial"/>
              </a:rPr>
              <a:t>Is a journal - </a:t>
            </a:r>
            <a:r>
              <a:rPr lang="kk-KZ" sz="2000" dirty="0">
                <a:latin typeface="Arial"/>
                <a:cs typeface="Arial"/>
              </a:rPr>
              <a:t>журнал </a:t>
            </a:r>
            <a:r>
              <a:rPr lang="kk-KZ" sz="2000" dirty="0" smtClean="0">
                <a:latin typeface="Arial"/>
                <a:cs typeface="Arial"/>
              </a:rPr>
              <a:t>традиционного доступа</a:t>
            </a:r>
            <a:endParaRPr lang="en-US" sz="2000" dirty="0" smtClean="0">
              <a:latin typeface="Arial"/>
              <a:cs typeface="Arial"/>
            </a:endParaRPr>
          </a:p>
          <a:p>
            <a:pPr marL="355600" indent="-342900">
              <a:spcBef>
                <a:spcPts val="580"/>
              </a:spcBef>
              <a:buFontTx/>
              <a:buChar char="•"/>
              <a:tabLst>
                <a:tab pos="354965" algn="l"/>
                <a:tab pos="35560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355600" indent="-342900">
              <a:spcBef>
                <a:spcPts val="58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kk-KZ" sz="2000" dirty="0" smtClean="0">
                <a:solidFill>
                  <a:srgbClr val="FF0000"/>
                </a:solidFill>
                <a:latin typeface="Arial"/>
                <a:cs typeface="Arial"/>
              </a:rPr>
              <a:t>Проверять на сайте </a:t>
            </a:r>
          </a:p>
          <a:p>
            <a:pPr marL="355600" indent="-342900">
              <a:spcBef>
                <a:spcPts val="58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"/>
                <a:cs typeface="Arial"/>
              </a:rPr>
              <a:t>http://</a:t>
            </a:r>
            <a:r>
              <a:rPr lang="en-US" sz="2000" dirty="0" smtClean="0">
                <a:latin typeface="Arial"/>
                <a:cs typeface="Arial"/>
              </a:rPr>
              <a:t>www.sherpa.ac.uk/romeo/index.php </a:t>
            </a:r>
            <a:endParaRPr lang="kk-KZ" sz="2000" dirty="0">
              <a:latin typeface="Arial"/>
              <a:cs typeface="Arial"/>
            </a:endParaRPr>
          </a:p>
          <a:p>
            <a:pPr marL="355600" indent="-342900">
              <a:spcBef>
                <a:spcPts val="580"/>
              </a:spcBef>
              <a:buFontTx/>
              <a:buChar char="•"/>
              <a:tabLst>
                <a:tab pos="354965" algn="l"/>
                <a:tab pos="355600" algn="l"/>
              </a:tabLst>
            </a:pPr>
            <a:endParaRPr lang="kk-KZ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endParaRPr lang="ru-RU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9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5" y="6324600"/>
            <a:ext cx="1284045" cy="43978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838" y="207505"/>
            <a:ext cx="8193762" cy="1087895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sz="3500" spc="-9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Алгоритм</a:t>
            </a:r>
            <a:r>
              <a:rPr sz="3500" spc="-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sz="3500" spc="-9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публикации</a:t>
            </a:r>
            <a:r>
              <a:rPr lang="ru-RU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sz="3500" spc="-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журналах с импакт-фактором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722995"/>
            <a:ext cx="3244688" cy="334405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>
              <a:spcBef>
                <a:spcPts val="88"/>
              </a:spcBef>
            </a:pPr>
            <a:r>
              <a:rPr sz="2100" spc="-193" dirty="0">
                <a:latin typeface="Cambria Math" pitchFamily="18" charset="0"/>
                <a:ea typeface="Cambria Math" pitchFamily="18" charset="0"/>
                <a:cs typeface="Arial"/>
              </a:rPr>
              <a:t>Процесс</a:t>
            </a:r>
            <a:r>
              <a:rPr sz="2100" spc="-171" dirty="0">
                <a:latin typeface="Cambria Math" pitchFamily="18" charset="0"/>
                <a:ea typeface="Cambria Math" pitchFamily="18" charset="0"/>
                <a:cs typeface="Arial"/>
              </a:rPr>
              <a:t> </a:t>
            </a:r>
            <a:r>
              <a:rPr sz="2100" spc="-145" dirty="0">
                <a:latin typeface="Cambria Math" pitchFamily="18" charset="0"/>
                <a:ea typeface="Cambria Math" pitchFamily="18" charset="0"/>
                <a:cs typeface="Arial"/>
              </a:rPr>
              <a:t>публикации:</a:t>
            </a:r>
            <a:endParaRPr sz="2100" dirty="0">
              <a:latin typeface="Cambria Math" pitchFamily="18" charset="0"/>
              <a:ea typeface="Cambria Math" pitchFamily="18" charset="0"/>
              <a:cs typeface="Arial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52400" y="2362200"/>
            <a:ext cx="2032422" cy="1217856"/>
            <a:chOff x="152400" y="2362200"/>
            <a:chExt cx="2032422" cy="1217856"/>
          </a:xfrm>
        </p:grpSpPr>
        <p:sp>
          <p:nvSpPr>
            <p:cNvPr id="4" name="object 4"/>
            <p:cNvSpPr/>
            <p:nvPr/>
          </p:nvSpPr>
          <p:spPr>
            <a:xfrm>
              <a:off x="152400" y="2362200"/>
              <a:ext cx="2032422" cy="1217856"/>
            </a:xfrm>
            <a:custGeom>
              <a:avLst/>
              <a:gdLst/>
              <a:ahLst/>
              <a:cxnLst/>
              <a:rect l="l" t="t" r="r" b="b"/>
              <a:pathLst>
                <a:path w="2376805" h="1343025">
                  <a:moveTo>
                    <a:pt x="0" y="223774"/>
                  </a:moveTo>
                  <a:lnTo>
                    <a:pt x="4545" y="178680"/>
                  </a:lnTo>
                  <a:lnTo>
                    <a:pt x="17581" y="136677"/>
                  </a:lnTo>
                  <a:lnTo>
                    <a:pt x="38209" y="98666"/>
                  </a:lnTo>
                  <a:lnTo>
                    <a:pt x="65530" y="65547"/>
                  </a:lnTo>
                  <a:lnTo>
                    <a:pt x="98643" y="38221"/>
                  </a:lnTo>
                  <a:lnTo>
                    <a:pt x="136651" y="17587"/>
                  </a:lnTo>
                  <a:lnTo>
                    <a:pt x="178652" y="4546"/>
                  </a:lnTo>
                  <a:lnTo>
                    <a:pt x="223748" y="0"/>
                  </a:lnTo>
                  <a:lnTo>
                    <a:pt x="2152523" y="0"/>
                  </a:lnTo>
                  <a:lnTo>
                    <a:pt x="2197616" y="4546"/>
                  </a:lnTo>
                  <a:lnTo>
                    <a:pt x="2239619" y="17587"/>
                  </a:lnTo>
                  <a:lnTo>
                    <a:pt x="2277630" y="38221"/>
                  </a:lnTo>
                  <a:lnTo>
                    <a:pt x="2310749" y="65547"/>
                  </a:lnTo>
                  <a:lnTo>
                    <a:pt x="2338075" y="98666"/>
                  </a:lnTo>
                  <a:lnTo>
                    <a:pt x="2358709" y="136677"/>
                  </a:lnTo>
                  <a:lnTo>
                    <a:pt x="2371750" y="178680"/>
                  </a:lnTo>
                  <a:lnTo>
                    <a:pt x="2376297" y="223774"/>
                  </a:lnTo>
                  <a:lnTo>
                    <a:pt x="2376297" y="1118742"/>
                  </a:lnTo>
                  <a:lnTo>
                    <a:pt x="2371750" y="1163836"/>
                  </a:lnTo>
                  <a:lnTo>
                    <a:pt x="2358709" y="1205839"/>
                  </a:lnTo>
                  <a:lnTo>
                    <a:pt x="2338075" y="1243850"/>
                  </a:lnTo>
                  <a:lnTo>
                    <a:pt x="2310749" y="1276969"/>
                  </a:lnTo>
                  <a:lnTo>
                    <a:pt x="2277630" y="1304295"/>
                  </a:lnTo>
                  <a:lnTo>
                    <a:pt x="2239619" y="1324929"/>
                  </a:lnTo>
                  <a:lnTo>
                    <a:pt x="2197616" y="1337970"/>
                  </a:lnTo>
                  <a:lnTo>
                    <a:pt x="2152523" y="1342516"/>
                  </a:lnTo>
                  <a:lnTo>
                    <a:pt x="223748" y="1342516"/>
                  </a:lnTo>
                  <a:lnTo>
                    <a:pt x="178652" y="1337970"/>
                  </a:lnTo>
                  <a:lnTo>
                    <a:pt x="136651" y="1324929"/>
                  </a:lnTo>
                  <a:lnTo>
                    <a:pt x="98643" y="1304295"/>
                  </a:lnTo>
                  <a:lnTo>
                    <a:pt x="65530" y="1276969"/>
                  </a:lnTo>
                  <a:lnTo>
                    <a:pt x="38209" y="1243850"/>
                  </a:lnTo>
                  <a:lnTo>
                    <a:pt x="17581" y="1205839"/>
                  </a:lnTo>
                  <a:lnTo>
                    <a:pt x="4545" y="1163836"/>
                  </a:lnTo>
                  <a:lnTo>
                    <a:pt x="0" y="1118742"/>
                  </a:lnTo>
                  <a:lnTo>
                    <a:pt x="0" y="223774"/>
                  </a:lnTo>
                  <a:close/>
                </a:path>
              </a:pathLst>
            </a:custGeom>
            <a:ln w="25399">
              <a:solidFill>
                <a:srgbClr val="1CC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491856" y="3002509"/>
              <a:ext cx="1394406" cy="516506"/>
            </a:xfrm>
            <a:prstGeom prst="rect">
              <a:avLst/>
            </a:prstGeom>
          </p:spPr>
          <p:txBody>
            <a:bodyPr vert="horz" wrap="square" lIns="0" tIns="11131" rIns="0" bIns="0" rtlCol="0">
              <a:spAutoFit/>
            </a:bodyPr>
            <a:lstStyle/>
            <a:p>
              <a:pPr marL="11131" algn="ctr">
                <a:spcBef>
                  <a:spcPts val="88"/>
                </a:spcBef>
              </a:pPr>
              <a:r>
                <a:rPr spc="-105" dirty="0" err="1" smtClean="0">
                  <a:solidFill>
                    <a:srgbClr val="4A4A4A"/>
                  </a:solidFill>
                  <a:latin typeface="Cambria Math" pitchFamily="18" charset="0"/>
                  <a:ea typeface="Cambria Math" pitchFamily="18" charset="0"/>
                  <a:cs typeface="Arial"/>
                </a:rPr>
                <a:t>Выбрать</a:t>
              </a:r>
              <a:endParaRPr lang="ru-RU" spc="-131" dirty="0">
                <a:solidFill>
                  <a:srgbClr val="4A4A4A"/>
                </a:solidFill>
                <a:latin typeface="Cambria Math" pitchFamily="18" charset="0"/>
                <a:ea typeface="Cambria Math" pitchFamily="18" charset="0"/>
                <a:cs typeface="Arial"/>
              </a:endParaRPr>
            </a:p>
            <a:p>
              <a:pPr marL="11131" algn="ctr">
                <a:spcBef>
                  <a:spcPts val="88"/>
                </a:spcBef>
              </a:pPr>
              <a:r>
                <a:rPr spc="-61" dirty="0" err="1" smtClean="0">
                  <a:solidFill>
                    <a:srgbClr val="4A4A4A"/>
                  </a:solidFill>
                  <a:latin typeface="Cambria Math" pitchFamily="18" charset="0"/>
                  <a:ea typeface="Cambria Math" pitchFamily="18" charset="0"/>
                  <a:cs typeface="Arial"/>
                </a:rPr>
                <a:t>журнал</a:t>
              </a:r>
              <a:endParaRPr dirty="0">
                <a:latin typeface="Cambria Math" pitchFamily="18" charset="0"/>
                <a:ea typeface="Cambria Math" pitchFamily="18" charset="0"/>
                <a:cs typeface="Arial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52881" y="2538873"/>
              <a:ext cx="431017" cy="4570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076307" y="2371760"/>
            <a:ext cx="2032422" cy="1217856"/>
            <a:chOff x="3076307" y="2371760"/>
            <a:chExt cx="2032422" cy="1217856"/>
          </a:xfrm>
        </p:grpSpPr>
        <p:sp>
          <p:nvSpPr>
            <p:cNvPr id="7" name="object 7"/>
            <p:cNvSpPr/>
            <p:nvPr/>
          </p:nvSpPr>
          <p:spPr>
            <a:xfrm>
              <a:off x="3076307" y="2371760"/>
              <a:ext cx="2032422" cy="1217856"/>
            </a:xfrm>
            <a:custGeom>
              <a:avLst/>
              <a:gdLst/>
              <a:ahLst/>
              <a:cxnLst/>
              <a:rect l="l" t="t" r="r" b="b"/>
              <a:pathLst>
                <a:path w="2376804" h="1343025">
                  <a:moveTo>
                    <a:pt x="0" y="223774"/>
                  </a:moveTo>
                  <a:lnTo>
                    <a:pt x="4546" y="178680"/>
                  </a:lnTo>
                  <a:lnTo>
                    <a:pt x="17587" y="136677"/>
                  </a:lnTo>
                  <a:lnTo>
                    <a:pt x="38221" y="98666"/>
                  </a:lnTo>
                  <a:lnTo>
                    <a:pt x="65547" y="65547"/>
                  </a:lnTo>
                  <a:lnTo>
                    <a:pt x="98666" y="38221"/>
                  </a:lnTo>
                  <a:lnTo>
                    <a:pt x="136677" y="17587"/>
                  </a:lnTo>
                  <a:lnTo>
                    <a:pt x="178680" y="4546"/>
                  </a:lnTo>
                  <a:lnTo>
                    <a:pt x="223774" y="0"/>
                  </a:lnTo>
                  <a:lnTo>
                    <a:pt x="2152523" y="0"/>
                  </a:lnTo>
                  <a:lnTo>
                    <a:pt x="2197616" y="4546"/>
                  </a:lnTo>
                  <a:lnTo>
                    <a:pt x="2239619" y="17587"/>
                  </a:lnTo>
                  <a:lnTo>
                    <a:pt x="2277630" y="38221"/>
                  </a:lnTo>
                  <a:lnTo>
                    <a:pt x="2310749" y="65547"/>
                  </a:lnTo>
                  <a:lnTo>
                    <a:pt x="2338075" y="98666"/>
                  </a:lnTo>
                  <a:lnTo>
                    <a:pt x="2358709" y="136677"/>
                  </a:lnTo>
                  <a:lnTo>
                    <a:pt x="2371750" y="178680"/>
                  </a:lnTo>
                  <a:lnTo>
                    <a:pt x="2376296" y="223774"/>
                  </a:lnTo>
                  <a:lnTo>
                    <a:pt x="2376296" y="1118743"/>
                  </a:lnTo>
                  <a:lnTo>
                    <a:pt x="2371750" y="1163836"/>
                  </a:lnTo>
                  <a:lnTo>
                    <a:pt x="2358709" y="1205839"/>
                  </a:lnTo>
                  <a:lnTo>
                    <a:pt x="2338075" y="1243850"/>
                  </a:lnTo>
                  <a:lnTo>
                    <a:pt x="2310749" y="1276969"/>
                  </a:lnTo>
                  <a:lnTo>
                    <a:pt x="2277630" y="1304295"/>
                  </a:lnTo>
                  <a:lnTo>
                    <a:pt x="2239619" y="1324929"/>
                  </a:lnTo>
                  <a:lnTo>
                    <a:pt x="2197616" y="1337970"/>
                  </a:lnTo>
                  <a:lnTo>
                    <a:pt x="2152523" y="1342517"/>
                  </a:lnTo>
                  <a:lnTo>
                    <a:pt x="223774" y="1342517"/>
                  </a:lnTo>
                  <a:lnTo>
                    <a:pt x="178680" y="1337970"/>
                  </a:lnTo>
                  <a:lnTo>
                    <a:pt x="136677" y="1324929"/>
                  </a:lnTo>
                  <a:lnTo>
                    <a:pt x="98666" y="1304295"/>
                  </a:lnTo>
                  <a:lnTo>
                    <a:pt x="65547" y="1276969"/>
                  </a:lnTo>
                  <a:lnTo>
                    <a:pt x="38221" y="1243850"/>
                  </a:lnTo>
                  <a:lnTo>
                    <a:pt x="17587" y="1205839"/>
                  </a:lnTo>
                  <a:lnTo>
                    <a:pt x="4546" y="1163836"/>
                  </a:lnTo>
                  <a:lnTo>
                    <a:pt x="0" y="1118743"/>
                  </a:lnTo>
                  <a:lnTo>
                    <a:pt x="0" y="223774"/>
                  </a:lnTo>
                  <a:close/>
                </a:path>
              </a:pathLst>
            </a:custGeom>
            <a:ln w="25400">
              <a:solidFill>
                <a:srgbClr val="1CC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91776" y="2509011"/>
              <a:ext cx="401185" cy="4254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223351" y="3002509"/>
              <a:ext cx="1739748" cy="503682"/>
            </a:xfrm>
            <a:prstGeom prst="rect">
              <a:avLst/>
            </a:prstGeom>
          </p:spPr>
          <p:txBody>
            <a:bodyPr vert="horz" wrap="square" lIns="0" tIns="11131" rIns="0" bIns="0" rtlCol="0">
              <a:spAutoFit/>
            </a:bodyPr>
            <a:lstStyle/>
            <a:p>
              <a:pPr marL="79028" marR="4453" indent="-68454">
                <a:spcBef>
                  <a:spcPts val="88"/>
                </a:spcBef>
              </a:pPr>
              <a:r>
                <a:rPr spc="-110" dirty="0">
                  <a:latin typeface="Cambria" panose="02040503050406030204" pitchFamily="18" charset="0"/>
                  <a:cs typeface="Arial"/>
                </a:rPr>
                <a:t>Оформить </a:t>
              </a:r>
              <a:r>
                <a:rPr spc="-105" dirty="0">
                  <a:latin typeface="Cambria" panose="02040503050406030204" pitchFamily="18" charset="0"/>
                  <a:cs typeface="Arial"/>
                </a:rPr>
                <a:t>статью </a:t>
              </a:r>
              <a:r>
                <a:rPr spc="-39" dirty="0">
                  <a:latin typeface="Cambria" panose="02040503050406030204" pitchFamily="18" charset="0"/>
                  <a:cs typeface="Arial"/>
                </a:rPr>
                <a:t>по  </a:t>
              </a:r>
              <a:r>
                <a:rPr spc="-75" dirty="0">
                  <a:latin typeface="Cambria" panose="02040503050406030204" pitchFamily="18" charset="0"/>
                  <a:cs typeface="Arial"/>
                </a:rPr>
                <a:t>правилам</a:t>
              </a:r>
              <a:r>
                <a:rPr spc="-114" dirty="0">
                  <a:latin typeface="Cambria" panose="02040503050406030204" pitchFamily="18" charset="0"/>
                  <a:cs typeface="Arial"/>
                </a:rPr>
                <a:t> </a:t>
              </a:r>
              <a:r>
                <a:rPr spc="-70" dirty="0">
                  <a:latin typeface="Cambria" panose="02040503050406030204" pitchFamily="18" charset="0"/>
                  <a:cs typeface="Arial"/>
                </a:rPr>
                <a:t>журнала</a:t>
              </a:r>
              <a:endParaRPr dirty="0">
                <a:latin typeface="Cambria" panose="02040503050406030204" pitchFamily="18" charset="0"/>
                <a:cs typeface="Arial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074463" y="4853652"/>
            <a:ext cx="2032422" cy="1217280"/>
            <a:chOff x="3074463" y="4853652"/>
            <a:chExt cx="2032422" cy="1217280"/>
          </a:xfrm>
        </p:grpSpPr>
        <p:sp>
          <p:nvSpPr>
            <p:cNvPr id="10" name="object 10"/>
            <p:cNvSpPr/>
            <p:nvPr/>
          </p:nvSpPr>
          <p:spPr>
            <a:xfrm>
              <a:off x="3074463" y="4853652"/>
              <a:ext cx="2032422" cy="1217280"/>
            </a:xfrm>
            <a:custGeom>
              <a:avLst/>
              <a:gdLst/>
              <a:ahLst/>
              <a:cxnLst/>
              <a:rect l="l" t="t" r="r" b="b"/>
              <a:pathLst>
                <a:path w="2376804" h="1342389">
                  <a:moveTo>
                    <a:pt x="0" y="223774"/>
                  </a:moveTo>
                  <a:lnTo>
                    <a:pt x="4546" y="178680"/>
                  </a:lnTo>
                  <a:lnTo>
                    <a:pt x="17587" y="136677"/>
                  </a:lnTo>
                  <a:lnTo>
                    <a:pt x="38221" y="98666"/>
                  </a:lnTo>
                  <a:lnTo>
                    <a:pt x="65547" y="65547"/>
                  </a:lnTo>
                  <a:lnTo>
                    <a:pt x="98666" y="38221"/>
                  </a:lnTo>
                  <a:lnTo>
                    <a:pt x="136677" y="17587"/>
                  </a:lnTo>
                  <a:lnTo>
                    <a:pt x="178680" y="4546"/>
                  </a:lnTo>
                  <a:lnTo>
                    <a:pt x="223774" y="0"/>
                  </a:lnTo>
                  <a:lnTo>
                    <a:pt x="2152523" y="0"/>
                  </a:lnTo>
                  <a:lnTo>
                    <a:pt x="2197616" y="4546"/>
                  </a:lnTo>
                  <a:lnTo>
                    <a:pt x="2239619" y="17587"/>
                  </a:lnTo>
                  <a:lnTo>
                    <a:pt x="2277630" y="38221"/>
                  </a:lnTo>
                  <a:lnTo>
                    <a:pt x="2310749" y="65547"/>
                  </a:lnTo>
                  <a:lnTo>
                    <a:pt x="2338075" y="98666"/>
                  </a:lnTo>
                  <a:lnTo>
                    <a:pt x="2358709" y="136677"/>
                  </a:lnTo>
                  <a:lnTo>
                    <a:pt x="2371750" y="178680"/>
                  </a:lnTo>
                  <a:lnTo>
                    <a:pt x="2376297" y="223774"/>
                  </a:lnTo>
                  <a:lnTo>
                    <a:pt x="2376297" y="1118743"/>
                  </a:lnTo>
                  <a:lnTo>
                    <a:pt x="2371750" y="1163831"/>
                  </a:lnTo>
                  <a:lnTo>
                    <a:pt x="2358709" y="1205819"/>
                  </a:lnTo>
                  <a:lnTo>
                    <a:pt x="2338075" y="1243809"/>
                  </a:lnTo>
                  <a:lnTo>
                    <a:pt x="2310749" y="1276905"/>
                  </a:lnTo>
                  <a:lnTo>
                    <a:pt x="2277630" y="1304208"/>
                  </a:lnTo>
                  <a:lnTo>
                    <a:pt x="2239619" y="1324822"/>
                  </a:lnTo>
                  <a:lnTo>
                    <a:pt x="2197616" y="1337848"/>
                  </a:lnTo>
                  <a:lnTo>
                    <a:pt x="2152523" y="1342390"/>
                  </a:lnTo>
                  <a:lnTo>
                    <a:pt x="223774" y="1342390"/>
                  </a:lnTo>
                  <a:lnTo>
                    <a:pt x="178680" y="1337848"/>
                  </a:lnTo>
                  <a:lnTo>
                    <a:pt x="136677" y="1324822"/>
                  </a:lnTo>
                  <a:lnTo>
                    <a:pt x="98666" y="1304208"/>
                  </a:lnTo>
                  <a:lnTo>
                    <a:pt x="65547" y="1276905"/>
                  </a:lnTo>
                  <a:lnTo>
                    <a:pt x="38221" y="1243809"/>
                  </a:lnTo>
                  <a:lnTo>
                    <a:pt x="17587" y="1205819"/>
                  </a:lnTo>
                  <a:lnTo>
                    <a:pt x="4546" y="1163831"/>
                  </a:lnTo>
                  <a:lnTo>
                    <a:pt x="0" y="1118743"/>
                  </a:lnTo>
                  <a:lnTo>
                    <a:pt x="0" y="223774"/>
                  </a:lnTo>
                  <a:close/>
                </a:path>
              </a:pathLst>
            </a:custGeom>
            <a:ln w="25400">
              <a:solidFill>
                <a:srgbClr val="1CC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220200" y="5470627"/>
              <a:ext cx="1740292" cy="503682"/>
            </a:xfrm>
            <a:prstGeom prst="rect">
              <a:avLst/>
            </a:prstGeom>
          </p:spPr>
          <p:txBody>
            <a:bodyPr vert="horz" wrap="square" lIns="0" tIns="11131" rIns="0" bIns="0" rtlCol="0">
              <a:spAutoFit/>
            </a:bodyPr>
            <a:lstStyle/>
            <a:p>
              <a:pPr marL="11131" marR="4453" indent="-38958" algn="ctr">
                <a:spcBef>
                  <a:spcPts val="88"/>
                </a:spcBef>
              </a:pPr>
              <a:r>
                <a:rPr spc="-96" dirty="0">
                  <a:latin typeface="Cambria" panose="02040503050406030204" pitchFamily="18" charset="0"/>
                  <a:cs typeface="Arial"/>
                </a:rPr>
                <a:t>Отправить статью на  рецензию в журнал</a:t>
              </a:r>
            </a:p>
          </p:txBody>
        </p:sp>
        <p:sp>
          <p:nvSpPr>
            <p:cNvPr id="12" name="object 12"/>
            <p:cNvSpPr/>
            <p:nvPr/>
          </p:nvSpPr>
          <p:spPr>
            <a:xfrm>
              <a:off x="3863542" y="4960833"/>
              <a:ext cx="429431" cy="4553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864359" y="4853077"/>
            <a:ext cx="2032422" cy="1217856"/>
            <a:chOff x="5864359" y="4853077"/>
            <a:chExt cx="2032422" cy="1217856"/>
          </a:xfrm>
        </p:grpSpPr>
        <p:sp>
          <p:nvSpPr>
            <p:cNvPr id="13" name="object 13"/>
            <p:cNvSpPr/>
            <p:nvPr/>
          </p:nvSpPr>
          <p:spPr>
            <a:xfrm>
              <a:off x="5864359" y="4853077"/>
              <a:ext cx="2032422" cy="1217856"/>
            </a:xfrm>
            <a:custGeom>
              <a:avLst/>
              <a:gdLst/>
              <a:ahLst/>
              <a:cxnLst/>
              <a:rect l="l" t="t" r="r" b="b"/>
              <a:pathLst>
                <a:path w="2376804" h="1343025">
                  <a:moveTo>
                    <a:pt x="0" y="223773"/>
                  </a:moveTo>
                  <a:lnTo>
                    <a:pt x="4546" y="178680"/>
                  </a:lnTo>
                  <a:lnTo>
                    <a:pt x="17587" y="136677"/>
                  </a:lnTo>
                  <a:lnTo>
                    <a:pt x="38221" y="98666"/>
                  </a:lnTo>
                  <a:lnTo>
                    <a:pt x="65547" y="65547"/>
                  </a:lnTo>
                  <a:lnTo>
                    <a:pt x="98666" y="38221"/>
                  </a:lnTo>
                  <a:lnTo>
                    <a:pt x="136677" y="17587"/>
                  </a:lnTo>
                  <a:lnTo>
                    <a:pt x="178680" y="4546"/>
                  </a:lnTo>
                  <a:lnTo>
                    <a:pt x="223774" y="0"/>
                  </a:lnTo>
                  <a:lnTo>
                    <a:pt x="2152523" y="0"/>
                  </a:lnTo>
                  <a:lnTo>
                    <a:pt x="2197616" y="4546"/>
                  </a:lnTo>
                  <a:lnTo>
                    <a:pt x="2239619" y="17587"/>
                  </a:lnTo>
                  <a:lnTo>
                    <a:pt x="2277630" y="38221"/>
                  </a:lnTo>
                  <a:lnTo>
                    <a:pt x="2310749" y="65547"/>
                  </a:lnTo>
                  <a:lnTo>
                    <a:pt x="2338075" y="98666"/>
                  </a:lnTo>
                  <a:lnTo>
                    <a:pt x="2358709" y="136677"/>
                  </a:lnTo>
                  <a:lnTo>
                    <a:pt x="2371750" y="178680"/>
                  </a:lnTo>
                  <a:lnTo>
                    <a:pt x="2376297" y="223773"/>
                  </a:lnTo>
                  <a:lnTo>
                    <a:pt x="2376297" y="1118742"/>
                  </a:lnTo>
                  <a:lnTo>
                    <a:pt x="2371750" y="1163836"/>
                  </a:lnTo>
                  <a:lnTo>
                    <a:pt x="2358709" y="1205839"/>
                  </a:lnTo>
                  <a:lnTo>
                    <a:pt x="2338075" y="1243850"/>
                  </a:lnTo>
                  <a:lnTo>
                    <a:pt x="2310749" y="1276969"/>
                  </a:lnTo>
                  <a:lnTo>
                    <a:pt x="2277630" y="1304295"/>
                  </a:lnTo>
                  <a:lnTo>
                    <a:pt x="2239619" y="1324929"/>
                  </a:lnTo>
                  <a:lnTo>
                    <a:pt x="2197616" y="1337970"/>
                  </a:lnTo>
                  <a:lnTo>
                    <a:pt x="2152523" y="1342516"/>
                  </a:lnTo>
                  <a:lnTo>
                    <a:pt x="223774" y="1342516"/>
                  </a:lnTo>
                  <a:lnTo>
                    <a:pt x="178680" y="1337970"/>
                  </a:lnTo>
                  <a:lnTo>
                    <a:pt x="136677" y="1324929"/>
                  </a:lnTo>
                  <a:lnTo>
                    <a:pt x="98666" y="1304295"/>
                  </a:lnTo>
                  <a:lnTo>
                    <a:pt x="65547" y="1276969"/>
                  </a:lnTo>
                  <a:lnTo>
                    <a:pt x="38221" y="1243850"/>
                  </a:lnTo>
                  <a:lnTo>
                    <a:pt x="17587" y="1205839"/>
                  </a:lnTo>
                  <a:lnTo>
                    <a:pt x="4546" y="1163836"/>
                  </a:lnTo>
                  <a:lnTo>
                    <a:pt x="0" y="1118742"/>
                  </a:lnTo>
                  <a:lnTo>
                    <a:pt x="0" y="223773"/>
                  </a:lnTo>
                  <a:close/>
                </a:path>
              </a:pathLst>
            </a:custGeom>
            <a:ln w="25400">
              <a:solidFill>
                <a:srgbClr val="1CC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6151058" y="5640648"/>
              <a:ext cx="1477484" cy="257461"/>
            </a:xfrm>
            <a:prstGeom prst="rect">
              <a:avLst/>
            </a:prstGeom>
          </p:spPr>
          <p:txBody>
            <a:bodyPr vert="horz" wrap="square" lIns="0" tIns="11131" rIns="0" bIns="0" rtlCol="0">
              <a:spAutoFit/>
            </a:bodyPr>
            <a:lstStyle/>
            <a:p>
              <a:pPr marL="11131">
                <a:spcBef>
                  <a:spcPts val="88"/>
                </a:spcBef>
              </a:pPr>
              <a:r>
                <a:rPr spc="-96" dirty="0">
                  <a:latin typeface="Cambria" panose="02040503050406030204" pitchFamily="18" charset="0"/>
                  <a:cs typeface="Arial"/>
                </a:rPr>
                <a:t>Доработка статьи</a:t>
              </a:r>
            </a:p>
          </p:txBody>
        </p:sp>
        <p:sp>
          <p:nvSpPr>
            <p:cNvPr id="15" name="object 15"/>
            <p:cNvSpPr/>
            <p:nvPr/>
          </p:nvSpPr>
          <p:spPr>
            <a:xfrm>
              <a:off x="6611517" y="5010458"/>
              <a:ext cx="483198" cy="512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816721" y="2390992"/>
            <a:ext cx="2031879" cy="1217856"/>
            <a:chOff x="5816721" y="2390992"/>
            <a:chExt cx="2031879" cy="1217856"/>
          </a:xfrm>
        </p:grpSpPr>
        <p:sp>
          <p:nvSpPr>
            <p:cNvPr id="16" name="object 16"/>
            <p:cNvSpPr/>
            <p:nvPr/>
          </p:nvSpPr>
          <p:spPr>
            <a:xfrm>
              <a:off x="5816721" y="2390992"/>
              <a:ext cx="2031879" cy="1217856"/>
            </a:xfrm>
            <a:custGeom>
              <a:avLst/>
              <a:gdLst/>
              <a:ahLst/>
              <a:cxnLst/>
              <a:rect l="l" t="t" r="r" b="b"/>
              <a:pathLst>
                <a:path w="2376170" h="1343025">
                  <a:moveTo>
                    <a:pt x="0" y="223774"/>
                  </a:moveTo>
                  <a:lnTo>
                    <a:pt x="4546" y="178685"/>
                  </a:lnTo>
                  <a:lnTo>
                    <a:pt x="17587" y="136697"/>
                  </a:lnTo>
                  <a:lnTo>
                    <a:pt x="38221" y="98707"/>
                  </a:lnTo>
                  <a:lnTo>
                    <a:pt x="65547" y="65611"/>
                  </a:lnTo>
                  <a:lnTo>
                    <a:pt x="98666" y="38308"/>
                  </a:lnTo>
                  <a:lnTo>
                    <a:pt x="136677" y="17694"/>
                  </a:lnTo>
                  <a:lnTo>
                    <a:pt x="178680" y="4668"/>
                  </a:lnTo>
                  <a:lnTo>
                    <a:pt x="223774" y="126"/>
                  </a:lnTo>
                  <a:lnTo>
                    <a:pt x="2152523" y="0"/>
                  </a:lnTo>
                  <a:lnTo>
                    <a:pt x="2197611" y="4546"/>
                  </a:lnTo>
                  <a:lnTo>
                    <a:pt x="2239599" y="17587"/>
                  </a:lnTo>
                  <a:lnTo>
                    <a:pt x="2277589" y="38221"/>
                  </a:lnTo>
                  <a:lnTo>
                    <a:pt x="2310685" y="65547"/>
                  </a:lnTo>
                  <a:lnTo>
                    <a:pt x="2337988" y="98666"/>
                  </a:lnTo>
                  <a:lnTo>
                    <a:pt x="2358602" y="136677"/>
                  </a:lnTo>
                  <a:lnTo>
                    <a:pt x="2371628" y="178680"/>
                  </a:lnTo>
                  <a:lnTo>
                    <a:pt x="2376170" y="223774"/>
                  </a:lnTo>
                  <a:lnTo>
                    <a:pt x="2376170" y="1118742"/>
                  </a:lnTo>
                  <a:lnTo>
                    <a:pt x="2371628" y="1163836"/>
                  </a:lnTo>
                  <a:lnTo>
                    <a:pt x="2358602" y="1205839"/>
                  </a:lnTo>
                  <a:lnTo>
                    <a:pt x="2337988" y="1243850"/>
                  </a:lnTo>
                  <a:lnTo>
                    <a:pt x="2310685" y="1276969"/>
                  </a:lnTo>
                  <a:lnTo>
                    <a:pt x="2277589" y="1304295"/>
                  </a:lnTo>
                  <a:lnTo>
                    <a:pt x="2239599" y="1324929"/>
                  </a:lnTo>
                  <a:lnTo>
                    <a:pt x="2197611" y="1337970"/>
                  </a:lnTo>
                  <a:lnTo>
                    <a:pt x="2152523" y="1342516"/>
                  </a:lnTo>
                  <a:lnTo>
                    <a:pt x="223774" y="1342516"/>
                  </a:lnTo>
                  <a:lnTo>
                    <a:pt x="178680" y="1337970"/>
                  </a:lnTo>
                  <a:lnTo>
                    <a:pt x="136677" y="1324929"/>
                  </a:lnTo>
                  <a:lnTo>
                    <a:pt x="98666" y="1304295"/>
                  </a:lnTo>
                  <a:lnTo>
                    <a:pt x="65547" y="1276969"/>
                  </a:lnTo>
                  <a:lnTo>
                    <a:pt x="38221" y="1243850"/>
                  </a:lnTo>
                  <a:lnTo>
                    <a:pt x="17587" y="1205839"/>
                  </a:lnTo>
                  <a:lnTo>
                    <a:pt x="4546" y="1163836"/>
                  </a:lnTo>
                  <a:lnTo>
                    <a:pt x="0" y="1118742"/>
                  </a:lnTo>
                  <a:lnTo>
                    <a:pt x="0" y="223774"/>
                  </a:lnTo>
                  <a:close/>
                </a:path>
              </a:pathLst>
            </a:custGeom>
            <a:ln w="25399">
              <a:solidFill>
                <a:srgbClr val="1CC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6019800" y="3009307"/>
              <a:ext cx="1598682" cy="503682"/>
            </a:xfrm>
            <a:prstGeom prst="rect">
              <a:avLst/>
            </a:prstGeom>
          </p:spPr>
          <p:txBody>
            <a:bodyPr vert="horz" wrap="square" lIns="0" tIns="11131" rIns="0" bIns="0" rtlCol="0">
              <a:spAutoFit/>
            </a:bodyPr>
            <a:lstStyle/>
            <a:p>
              <a:pPr algn="ctr">
                <a:spcBef>
                  <a:spcPts val="88"/>
                </a:spcBef>
              </a:pPr>
              <a:r>
                <a:rPr spc="-145" dirty="0">
                  <a:latin typeface="Cambria" panose="02040503050406030204" pitchFamily="18" charset="0"/>
                  <a:cs typeface="Arial"/>
                </a:rPr>
                <a:t>Статья </a:t>
              </a:r>
              <a:r>
                <a:rPr spc="-70" dirty="0">
                  <a:latin typeface="Cambria" panose="02040503050406030204" pitchFamily="18" charset="0"/>
                  <a:cs typeface="Arial"/>
                </a:rPr>
                <a:t>принята </a:t>
              </a:r>
              <a:r>
                <a:rPr spc="39" dirty="0">
                  <a:latin typeface="Cambria" panose="02040503050406030204" pitchFamily="18" charset="0"/>
                  <a:cs typeface="Arial"/>
                </a:rPr>
                <a:t>к</a:t>
              </a:r>
              <a:endParaRPr dirty="0">
                <a:latin typeface="Cambria" panose="02040503050406030204" pitchFamily="18" charset="0"/>
                <a:cs typeface="Arial"/>
              </a:endParaRPr>
            </a:p>
            <a:p>
              <a:pPr marL="557" algn="ctr"/>
              <a:r>
                <a:rPr spc="-57" dirty="0">
                  <a:latin typeface="Cambria" panose="02040503050406030204" pitchFamily="18" charset="0"/>
                  <a:cs typeface="Arial"/>
                </a:rPr>
                <a:t>публикации</a:t>
              </a:r>
              <a:endParaRPr dirty="0"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553200" y="2524154"/>
              <a:ext cx="459339" cy="4871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26758" y="4853652"/>
            <a:ext cx="2032422" cy="1217280"/>
            <a:chOff x="226758" y="4853652"/>
            <a:chExt cx="2032422" cy="1217280"/>
          </a:xfrm>
        </p:grpSpPr>
        <p:sp>
          <p:nvSpPr>
            <p:cNvPr id="19" name="object 19"/>
            <p:cNvSpPr/>
            <p:nvPr/>
          </p:nvSpPr>
          <p:spPr>
            <a:xfrm>
              <a:off x="226758" y="4853652"/>
              <a:ext cx="2032422" cy="1217280"/>
            </a:xfrm>
            <a:custGeom>
              <a:avLst/>
              <a:gdLst/>
              <a:ahLst/>
              <a:cxnLst/>
              <a:rect l="l" t="t" r="r" b="b"/>
              <a:pathLst>
                <a:path w="2376805" h="1342389">
                  <a:moveTo>
                    <a:pt x="0" y="223774"/>
                  </a:moveTo>
                  <a:lnTo>
                    <a:pt x="4545" y="178680"/>
                  </a:lnTo>
                  <a:lnTo>
                    <a:pt x="17583" y="136677"/>
                  </a:lnTo>
                  <a:lnTo>
                    <a:pt x="38213" y="98666"/>
                  </a:lnTo>
                  <a:lnTo>
                    <a:pt x="65535" y="65547"/>
                  </a:lnTo>
                  <a:lnTo>
                    <a:pt x="98649" y="38221"/>
                  </a:lnTo>
                  <a:lnTo>
                    <a:pt x="136656" y="17587"/>
                  </a:lnTo>
                  <a:lnTo>
                    <a:pt x="178656" y="4546"/>
                  </a:lnTo>
                  <a:lnTo>
                    <a:pt x="223748" y="0"/>
                  </a:lnTo>
                  <a:lnTo>
                    <a:pt x="2152561" y="0"/>
                  </a:lnTo>
                  <a:lnTo>
                    <a:pt x="2197649" y="4546"/>
                  </a:lnTo>
                  <a:lnTo>
                    <a:pt x="2239637" y="17587"/>
                  </a:lnTo>
                  <a:lnTo>
                    <a:pt x="2277628" y="38221"/>
                  </a:lnTo>
                  <a:lnTo>
                    <a:pt x="2310723" y="65547"/>
                  </a:lnTo>
                  <a:lnTo>
                    <a:pt x="2338026" y="98666"/>
                  </a:lnTo>
                  <a:lnTo>
                    <a:pt x="2358640" y="136677"/>
                  </a:lnTo>
                  <a:lnTo>
                    <a:pt x="2371666" y="178680"/>
                  </a:lnTo>
                  <a:lnTo>
                    <a:pt x="2376208" y="223774"/>
                  </a:lnTo>
                  <a:lnTo>
                    <a:pt x="2376208" y="1118743"/>
                  </a:lnTo>
                  <a:lnTo>
                    <a:pt x="2371666" y="1163831"/>
                  </a:lnTo>
                  <a:lnTo>
                    <a:pt x="2358640" y="1205819"/>
                  </a:lnTo>
                  <a:lnTo>
                    <a:pt x="2338026" y="1243809"/>
                  </a:lnTo>
                  <a:lnTo>
                    <a:pt x="2310723" y="1276905"/>
                  </a:lnTo>
                  <a:lnTo>
                    <a:pt x="2277628" y="1304208"/>
                  </a:lnTo>
                  <a:lnTo>
                    <a:pt x="2239637" y="1324822"/>
                  </a:lnTo>
                  <a:lnTo>
                    <a:pt x="2197649" y="1337848"/>
                  </a:lnTo>
                  <a:lnTo>
                    <a:pt x="2152561" y="1342390"/>
                  </a:lnTo>
                  <a:lnTo>
                    <a:pt x="223748" y="1342390"/>
                  </a:lnTo>
                  <a:lnTo>
                    <a:pt x="178656" y="1337848"/>
                  </a:lnTo>
                  <a:lnTo>
                    <a:pt x="136656" y="1324822"/>
                  </a:lnTo>
                  <a:lnTo>
                    <a:pt x="98649" y="1304208"/>
                  </a:lnTo>
                  <a:lnTo>
                    <a:pt x="65535" y="1276905"/>
                  </a:lnTo>
                  <a:lnTo>
                    <a:pt x="38213" y="1243809"/>
                  </a:lnTo>
                  <a:lnTo>
                    <a:pt x="17583" y="1205819"/>
                  </a:lnTo>
                  <a:lnTo>
                    <a:pt x="4545" y="1163831"/>
                  </a:lnTo>
                  <a:lnTo>
                    <a:pt x="0" y="1118743"/>
                  </a:lnTo>
                  <a:lnTo>
                    <a:pt x="0" y="223774"/>
                  </a:lnTo>
                  <a:close/>
                </a:path>
              </a:pathLst>
            </a:custGeom>
            <a:ln w="25400">
              <a:solidFill>
                <a:srgbClr val="1CC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408456" y="5440909"/>
              <a:ext cx="1669159" cy="503682"/>
            </a:xfrm>
            <a:prstGeom prst="rect">
              <a:avLst/>
            </a:prstGeom>
          </p:spPr>
          <p:txBody>
            <a:bodyPr vert="horz" wrap="square" lIns="0" tIns="11131" rIns="0" bIns="0" rtlCol="0">
              <a:spAutoFit/>
            </a:bodyPr>
            <a:lstStyle/>
            <a:p>
              <a:pPr marL="11131" algn="ctr">
                <a:spcBef>
                  <a:spcPts val="88"/>
                </a:spcBef>
              </a:pPr>
              <a:r>
                <a:rPr spc="-96" dirty="0">
                  <a:latin typeface="Cambria" panose="02040503050406030204" pitchFamily="18" charset="0"/>
                  <a:cs typeface="Arial"/>
                </a:rPr>
                <a:t>Отказ </a:t>
              </a:r>
              <a:r>
                <a:rPr spc="-83" dirty="0">
                  <a:latin typeface="Cambria" panose="02040503050406030204" pitchFamily="18" charset="0"/>
                  <a:cs typeface="Arial"/>
                </a:rPr>
                <a:t>в</a:t>
              </a:r>
              <a:r>
                <a:rPr spc="-118" dirty="0">
                  <a:latin typeface="Cambria" panose="02040503050406030204" pitchFamily="18" charset="0"/>
                  <a:cs typeface="Arial"/>
                </a:rPr>
                <a:t> </a:t>
              </a:r>
              <a:r>
                <a:rPr spc="-57" dirty="0">
                  <a:latin typeface="Cambria" panose="02040503050406030204" pitchFamily="18" charset="0"/>
                  <a:cs typeface="Arial"/>
                </a:rPr>
                <a:t>публикации</a:t>
              </a:r>
              <a:endParaRPr dirty="0"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92737" y="4983709"/>
              <a:ext cx="441670" cy="46836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184282" y="2932837"/>
            <a:ext cx="892137" cy="93859"/>
          </a:xfrm>
          <a:custGeom>
            <a:avLst/>
            <a:gdLst/>
            <a:ahLst/>
            <a:cxnLst/>
            <a:rect l="l" t="t" r="r" b="b"/>
            <a:pathLst>
              <a:path w="1043304" h="103505">
                <a:moveTo>
                  <a:pt x="1006923" y="58561"/>
                </a:moveTo>
                <a:lnTo>
                  <a:pt x="950848" y="90550"/>
                </a:lnTo>
                <a:lnTo>
                  <a:pt x="947801" y="92328"/>
                </a:lnTo>
                <a:lnTo>
                  <a:pt x="946784" y="96138"/>
                </a:lnTo>
                <a:lnTo>
                  <a:pt x="948435" y="99187"/>
                </a:lnTo>
                <a:lnTo>
                  <a:pt x="950214" y="102234"/>
                </a:lnTo>
                <a:lnTo>
                  <a:pt x="954023" y="103377"/>
                </a:lnTo>
                <a:lnTo>
                  <a:pt x="957071" y="101600"/>
                </a:lnTo>
                <a:lnTo>
                  <a:pt x="1032247" y="58800"/>
                </a:lnTo>
                <a:lnTo>
                  <a:pt x="1030605" y="58800"/>
                </a:lnTo>
                <a:lnTo>
                  <a:pt x="1006923" y="58561"/>
                </a:lnTo>
                <a:close/>
              </a:path>
              <a:path w="1043304" h="103505">
                <a:moveTo>
                  <a:pt x="1017960" y="52265"/>
                </a:moveTo>
                <a:lnTo>
                  <a:pt x="1006923" y="58561"/>
                </a:lnTo>
                <a:lnTo>
                  <a:pt x="1030605" y="58800"/>
                </a:lnTo>
                <a:lnTo>
                  <a:pt x="1030613" y="57912"/>
                </a:lnTo>
                <a:lnTo>
                  <a:pt x="1027430" y="57912"/>
                </a:lnTo>
                <a:lnTo>
                  <a:pt x="1017960" y="52265"/>
                </a:lnTo>
                <a:close/>
              </a:path>
              <a:path w="1043304" h="103505">
                <a:moveTo>
                  <a:pt x="955167" y="0"/>
                </a:moveTo>
                <a:lnTo>
                  <a:pt x="951230" y="888"/>
                </a:lnTo>
                <a:lnTo>
                  <a:pt x="947673" y="6984"/>
                </a:lnTo>
                <a:lnTo>
                  <a:pt x="948563" y="10794"/>
                </a:lnTo>
                <a:lnTo>
                  <a:pt x="951610" y="12700"/>
                </a:lnTo>
                <a:lnTo>
                  <a:pt x="1007225" y="45863"/>
                </a:lnTo>
                <a:lnTo>
                  <a:pt x="1030732" y="46100"/>
                </a:lnTo>
                <a:lnTo>
                  <a:pt x="1030605" y="58800"/>
                </a:lnTo>
                <a:lnTo>
                  <a:pt x="1032247" y="58800"/>
                </a:lnTo>
                <a:lnTo>
                  <a:pt x="1043178" y="52577"/>
                </a:lnTo>
                <a:lnTo>
                  <a:pt x="958088" y="1777"/>
                </a:lnTo>
                <a:lnTo>
                  <a:pt x="955167" y="0"/>
                </a:lnTo>
                <a:close/>
              </a:path>
              <a:path w="1043304" h="103505">
                <a:moveTo>
                  <a:pt x="126" y="35687"/>
                </a:moveTo>
                <a:lnTo>
                  <a:pt x="0" y="48387"/>
                </a:lnTo>
                <a:lnTo>
                  <a:pt x="1006923" y="58561"/>
                </a:lnTo>
                <a:lnTo>
                  <a:pt x="1017960" y="52265"/>
                </a:lnTo>
                <a:lnTo>
                  <a:pt x="1007225" y="45863"/>
                </a:lnTo>
                <a:lnTo>
                  <a:pt x="126" y="35687"/>
                </a:lnTo>
                <a:close/>
              </a:path>
              <a:path w="1043304" h="103505">
                <a:moveTo>
                  <a:pt x="1027430" y="46862"/>
                </a:moveTo>
                <a:lnTo>
                  <a:pt x="1017960" y="52265"/>
                </a:lnTo>
                <a:lnTo>
                  <a:pt x="1027430" y="57912"/>
                </a:lnTo>
                <a:lnTo>
                  <a:pt x="1027430" y="46862"/>
                </a:lnTo>
                <a:close/>
              </a:path>
              <a:path w="1043304" h="103505">
                <a:moveTo>
                  <a:pt x="1030724" y="46862"/>
                </a:moveTo>
                <a:lnTo>
                  <a:pt x="1027430" y="46862"/>
                </a:lnTo>
                <a:lnTo>
                  <a:pt x="1027430" y="57912"/>
                </a:lnTo>
                <a:lnTo>
                  <a:pt x="1030613" y="57912"/>
                </a:lnTo>
                <a:lnTo>
                  <a:pt x="1030724" y="46862"/>
                </a:lnTo>
                <a:close/>
              </a:path>
              <a:path w="1043304" h="103505">
                <a:moveTo>
                  <a:pt x="1007225" y="45863"/>
                </a:moveTo>
                <a:lnTo>
                  <a:pt x="1017960" y="52265"/>
                </a:lnTo>
                <a:lnTo>
                  <a:pt x="1027430" y="46862"/>
                </a:lnTo>
                <a:lnTo>
                  <a:pt x="1030724" y="46862"/>
                </a:lnTo>
                <a:lnTo>
                  <a:pt x="1030732" y="46100"/>
                </a:lnTo>
                <a:lnTo>
                  <a:pt x="1007225" y="45863"/>
                </a:lnTo>
                <a:close/>
              </a:path>
            </a:pathLst>
          </a:custGeom>
          <a:solidFill>
            <a:srgbClr val="1CC5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7201" y="5081214"/>
            <a:ext cx="736840" cy="93859"/>
          </a:xfrm>
          <a:custGeom>
            <a:avLst/>
            <a:gdLst/>
            <a:ahLst/>
            <a:cxnLst/>
            <a:rect l="l" t="t" r="r" b="b"/>
            <a:pathLst>
              <a:path w="861695" h="103504">
                <a:moveTo>
                  <a:pt x="836077" y="51689"/>
                </a:moveTo>
                <a:lnTo>
                  <a:pt x="769238" y="90678"/>
                </a:lnTo>
                <a:lnTo>
                  <a:pt x="766190" y="92329"/>
                </a:lnTo>
                <a:lnTo>
                  <a:pt x="765175" y="96266"/>
                </a:lnTo>
                <a:lnTo>
                  <a:pt x="768730" y="102362"/>
                </a:lnTo>
                <a:lnTo>
                  <a:pt x="772540" y="103378"/>
                </a:lnTo>
                <a:lnTo>
                  <a:pt x="850296" y="58039"/>
                </a:lnTo>
                <a:lnTo>
                  <a:pt x="848613" y="58039"/>
                </a:lnTo>
                <a:lnTo>
                  <a:pt x="848613" y="57150"/>
                </a:lnTo>
                <a:lnTo>
                  <a:pt x="845438" y="57150"/>
                </a:lnTo>
                <a:lnTo>
                  <a:pt x="836077" y="51689"/>
                </a:lnTo>
                <a:close/>
              </a:path>
              <a:path w="861695" h="103504">
                <a:moveTo>
                  <a:pt x="825191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825191" y="58039"/>
                </a:lnTo>
                <a:lnTo>
                  <a:pt x="836077" y="51689"/>
                </a:lnTo>
                <a:lnTo>
                  <a:pt x="825191" y="45339"/>
                </a:lnTo>
                <a:close/>
              </a:path>
              <a:path w="861695" h="103504">
                <a:moveTo>
                  <a:pt x="850296" y="45339"/>
                </a:moveTo>
                <a:lnTo>
                  <a:pt x="848613" y="45339"/>
                </a:lnTo>
                <a:lnTo>
                  <a:pt x="848613" y="58039"/>
                </a:lnTo>
                <a:lnTo>
                  <a:pt x="850296" y="58039"/>
                </a:lnTo>
                <a:lnTo>
                  <a:pt x="861186" y="51689"/>
                </a:lnTo>
                <a:lnTo>
                  <a:pt x="850296" y="45339"/>
                </a:lnTo>
                <a:close/>
              </a:path>
              <a:path w="861695" h="103504">
                <a:moveTo>
                  <a:pt x="845438" y="46228"/>
                </a:moveTo>
                <a:lnTo>
                  <a:pt x="836077" y="51689"/>
                </a:lnTo>
                <a:lnTo>
                  <a:pt x="845438" y="57150"/>
                </a:lnTo>
                <a:lnTo>
                  <a:pt x="845438" y="46228"/>
                </a:lnTo>
                <a:close/>
              </a:path>
              <a:path w="861695" h="103504">
                <a:moveTo>
                  <a:pt x="848613" y="46228"/>
                </a:moveTo>
                <a:lnTo>
                  <a:pt x="845438" y="46228"/>
                </a:lnTo>
                <a:lnTo>
                  <a:pt x="845438" y="57150"/>
                </a:lnTo>
                <a:lnTo>
                  <a:pt x="848613" y="57150"/>
                </a:lnTo>
                <a:lnTo>
                  <a:pt x="848613" y="46228"/>
                </a:lnTo>
                <a:close/>
              </a:path>
              <a:path w="861695" h="103504">
                <a:moveTo>
                  <a:pt x="772540" y="0"/>
                </a:moveTo>
                <a:lnTo>
                  <a:pt x="768730" y="1016"/>
                </a:lnTo>
                <a:lnTo>
                  <a:pt x="766952" y="4064"/>
                </a:lnTo>
                <a:lnTo>
                  <a:pt x="765175" y="6985"/>
                </a:lnTo>
                <a:lnTo>
                  <a:pt x="766190" y="10922"/>
                </a:lnTo>
                <a:lnTo>
                  <a:pt x="836077" y="51689"/>
                </a:lnTo>
                <a:lnTo>
                  <a:pt x="845438" y="46228"/>
                </a:lnTo>
                <a:lnTo>
                  <a:pt x="848613" y="46228"/>
                </a:lnTo>
                <a:lnTo>
                  <a:pt x="848613" y="45339"/>
                </a:lnTo>
                <a:lnTo>
                  <a:pt x="850296" y="45339"/>
                </a:lnTo>
                <a:lnTo>
                  <a:pt x="772540" y="0"/>
                </a:lnTo>
                <a:close/>
              </a:path>
            </a:pathLst>
          </a:custGeom>
          <a:solidFill>
            <a:srgbClr val="1CC5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06448" y="5695498"/>
            <a:ext cx="758018" cy="69099"/>
          </a:xfrm>
          <a:custGeom>
            <a:avLst/>
            <a:gdLst/>
            <a:ahLst/>
            <a:cxnLst/>
            <a:rect l="l" t="t" r="r" b="b"/>
            <a:pathLst>
              <a:path w="88645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88645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886459" h="76200">
                <a:moveTo>
                  <a:pt x="886332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886332" y="44450"/>
                </a:lnTo>
                <a:lnTo>
                  <a:pt x="886332" y="3175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58669" y="5427742"/>
            <a:ext cx="816118" cy="69099"/>
          </a:xfrm>
          <a:custGeom>
            <a:avLst/>
            <a:gdLst/>
            <a:ahLst/>
            <a:cxnLst/>
            <a:rect l="l" t="t" r="r" b="b"/>
            <a:pathLst>
              <a:path w="95440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5440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954404" h="76200">
                <a:moveTo>
                  <a:pt x="95402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54024" y="44450"/>
                </a:lnTo>
                <a:lnTo>
                  <a:pt x="954024" y="31750"/>
                </a:lnTo>
                <a:close/>
              </a:path>
            </a:pathLst>
          </a:custGeom>
          <a:solidFill>
            <a:srgbClr val="1CC5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81800" y="3604011"/>
            <a:ext cx="65159" cy="1249527"/>
          </a:xfrm>
          <a:custGeom>
            <a:avLst/>
            <a:gdLst/>
            <a:ahLst/>
            <a:cxnLst/>
            <a:rect l="l" t="t" r="r" b="b"/>
            <a:pathLst>
              <a:path w="76200" h="1377950">
                <a:moveTo>
                  <a:pt x="31650" y="76157"/>
                </a:moveTo>
                <a:lnTo>
                  <a:pt x="21463" y="1377442"/>
                </a:lnTo>
                <a:lnTo>
                  <a:pt x="34163" y="1377569"/>
                </a:lnTo>
                <a:lnTo>
                  <a:pt x="44350" y="76241"/>
                </a:lnTo>
                <a:lnTo>
                  <a:pt x="31650" y="76157"/>
                </a:lnTo>
                <a:close/>
              </a:path>
              <a:path w="76200" h="1377950">
                <a:moveTo>
                  <a:pt x="69830" y="63500"/>
                </a:moveTo>
                <a:lnTo>
                  <a:pt x="44450" y="63500"/>
                </a:lnTo>
                <a:lnTo>
                  <a:pt x="44350" y="76241"/>
                </a:lnTo>
                <a:lnTo>
                  <a:pt x="76200" y="76453"/>
                </a:lnTo>
                <a:lnTo>
                  <a:pt x="69830" y="63500"/>
                </a:lnTo>
                <a:close/>
              </a:path>
              <a:path w="76200" h="1377950">
                <a:moveTo>
                  <a:pt x="44450" y="63500"/>
                </a:moveTo>
                <a:lnTo>
                  <a:pt x="31750" y="63500"/>
                </a:lnTo>
                <a:lnTo>
                  <a:pt x="31650" y="76157"/>
                </a:lnTo>
                <a:lnTo>
                  <a:pt x="44350" y="76241"/>
                </a:lnTo>
                <a:lnTo>
                  <a:pt x="44450" y="63500"/>
                </a:lnTo>
                <a:close/>
              </a:path>
              <a:path w="76200" h="1377950">
                <a:moveTo>
                  <a:pt x="38607" y="0"/>
                </a:moveTo>
                <a:lnTo>
                  <a:pt x="0" y="75946"/>
                </a:lnTo>
                <a:lnTo>
                  <a:pt x="31650" y="76157"/>
                </a:lnTo>
                <a:lnTo>
                  <a:pt x="31750" y="63500"/>
                </a:lnTo>
                <a:lnTo>
                  <a:pt x="69830" y="63500"/>
                </a:lnTo>
                <a:lnTo>
                  <a:pt x="38607" y="0"/>
                </a:lnTo>
                <a:close/>
              </a:path>
            </a:pathLst>
          </a:custGeom>
          <a:solidFill>
            <a:srgbClr val="1CC5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58042" y="3589153"/>
            <a:ext cx="65159" cy="1264499"/>
          </a:xfrm>
          <a:custGeom>
            <a:avLst/>
            <a:gdLst/>
            <a:ahLst/>
            <a:cxnLst/>
            <a:rect l="l" t="t" r="r" b="b"/>
            <a:pathLst>
              <a:path w="76200" h="1394460">
                <a:moveTo>
                  <a:pt x="0" y="1318132"/>
                </a:moveTo>
                <a:lnTo>
                  <a:pt x="37973" y="1394459"/>
                </a:lnTo>
                <a:lnTo>
                  <a:pt x="69828" y="1330959"/>
                </a:lnTo>
                <a:lnTo>
                  <a:pt x="31623" y="1330959"/>
                </a:lnTo>
                <a:lnTo>
                  <a:pt x="31643" y="1318185"/>
                </a:lnTo>
                <a:lnTo>
                  <a:pt x="0" y="1318132"/>
                </a:lnTo>
                <a:close/>
              </a:path>
              <a:path w="76200" h="1394460">
                <a:moveTo>
                  <a:pt x="31643" y="1318185"/>
                </a:moveTo>
                <a:lnTo>
                  <a:pt x="31623" y="1330959"/>
                </a:lnTo>
                <a:lnTo>
                  <a:pt x="44323" y="1330959"/>
                </a:lnTo>
                <a:lnTo>
                  <a:pt x="44343" y="1318206"/>
                </a:lnTo>
                <a:lnTo>
                  <a:pt x="31643" y="1318185"/>
                </a:lnTo>
                <a:close/>
              </a:path>
              <a:path w="76200" h="1394460">
                <a:moveTo>
                  <a:pt x="44343" y="1318206"/>
                </a:moveTo>
                <a:lnTo>
                  <a:pt x="44323" y="1330959"/>
                </a:lnTo>
                <a:lnTo>
                  <a:pt x="69828" y="1330959"/>
                </a:lnTo>
                <a:lnTo>
                  <a:pt x="76200" y="1318259"/>
                </a:lnTo>
                <a:lnTo>
                  <a:pt x="44343" y="1318206"/>
                </a:lnTo>
                <a:close/>
              </a:path>
              <a:path w="76200" h="1394460">
                <a:moveTo>
                  <a:pt x="46482" y="0"/>
                </a:moveTo>
                <a:lnTo>
                  <a:pt x="33782" y="0"/>
                </a:lnTo>
                <a:lnTo>
                  <a:pt x="31643" y="1318185"/>
                </a:lnTo>
                <a:lnTo>
                  <a:pt x="44343" y="1318206"/>
                </a:lnTo>
                <a:lnTo>
                  <a:pt x="46482" y="0"/>
                </a:lnTo>
                <a:close/>
              </a:path>
            </a:pathLst>
          </a:custGeom>
          <a:solidFill>
            <a:srgbClr val="1CC5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Номер слайда 5"/>
          <p:cNvSpPr>
            <a:spLocks noGrp="1"/>
          </p:cNvSpPr>
          <p:nvPr>
            <p:ph type="sldNum" sz="quarter" idx="7"/>
          </p:nvPr>
        </p:nvSpPr>
        <p:spPr>
          <a:xfrm>
            <a:off x="6506232" y="6397823"/>
            <a:ext cx="2104368" cy="307777"/>
          </a:xfrm>
        </p:spPr>
        <p:txBody>
          <a:bodyPr/>
          <a:lstStyle/>
          <a:p>
            <a:fld id="{B6F15528-21DE-4FAA-801E-634DDDAF4B2B}" type="slidenum">
              <a:rPr lang="ru-RU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fld>
            <a:endParaRPr lang="ru-RU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87329"/>
            <a:ext cx="4000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5" y="6324600"/>
            <a:ext cx="1284045" cy="43978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435974" cy="1087895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sz="3500" spc="-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Как </a:t>
            </a:r>
            <a:r>
              <a:rPr sz="3500" spc="-9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определить</a:t>
            </a:r>
            <a:r>
              <a:rPr sz="3500" spc="-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sz="3500" spc="-9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хищнические</a:t>
            </a:r>
            <a:r>
              <a:rPr sz="3500" spc="-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sz="3500" spc="-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издания?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1" y="5355494"/>
            <a:ext cx="8534399" cy="1426306"/>
          </a:xfrm>
          <a:prstGeom prst="rect">
            <a:avLst/>
          </a:prstGeom>
          <a:ln w="25400">
            <a:solidFill>
              <a:srgbClr val="1CC504"/>
            </a:solidFill>
          </a:ln>
        </p:spPr>
        <p:txBody>
          <a:bodyPr vert="horz" wrap="square" lIns="0" tIns="20592" rIns="0" bIns="0" rtlCol="0">
            <a:spAutoFit/>
          </a:bodyPr>
          <a:lstStyle/>
          <a:p>
            <a:pPr marL="557" algn="ctr">
              <a:spcBef>
                <a:spcPts val="162"/>
              </a:spcBef>
            </a:pPr>
            <a:r>
              <a:rPr sz="2200" b="1" dirty="0" err="1" smtClean="0">
                <a:latin typeface="Cambria" panose="02040503050406030204" pitchFamily="18" charset="0"/>
                <a:cs typeface="Arial"/>
              </a:rPr>
              <a:t>Проверяйте</a:t>
            </a:r>
            <a:r>
              <a:rPr sz="2200" b="1" dirty="0" smtClean="0">
                <a:latin typeface="Cambria" panose="02040503050406030204" pitchFamily="18" charset="0"/>
                <a:cs typeface="Arial"/>
              </a:rPr>
              <a:t> </a:t>
            </a:r>
            <a:r>
              <a:rPr sz="2200" b="1" dirty="0" err="1" smtClean="0">
                <a:latin typeface="Cambria" panose="02040503050406030204" pitchFamily="18" charset="0"/>
                <a:cs typeface="Arial"/>
              </a:rPr>
              <a:t>индексирование</a:t>
            </a:r>
            <a:r>
              <a:rPr sz="2200" b="1" dirty="0" smtClean="0">
                <a:latin typeface="Cambria" panose="02040503050406030204" pitchFamily="18" charset="0"/>
                <a:cs typeface="Arial"/>
              </a:rPr>
              <a:t> </a:t>
            </a:r>
            <a:r>
              <a:rPr lang="ru-RU" sz="2200" b="1" dirty="0" smtClean="0">
                <a:latin typeface="Cambria" panose="02040503050406030204" pitchFamily="18" charset="0"/>
                <a:cs typeface="Arial"/>
              </a:rPr>
              <a:t> </a:t>
            </a:r>
            <a:r>
              <a:rPr sz="2200" b="1" dirty="0" err="1" smtClean="0">
                <a:latin typeface="Cambria" panose="02040503050406030204" pitchFamily="18" charset="0"/>
                <a:cs typeface="Arial"/>
              </a:rPr>
              <a:t>журнала</a:t>
            </a:r>
            <a:r>
              <a:rPr sz="2200" b="1" dirty="0" smtClean="0">
                <a:latin typeface="Cambria" panose="02040503050406030204" pitchFamily="18" charset="0"/>
                <a:cs typeface="Arial"/>
              </a:rPr>
              <a:t> </a:t>
            </a:r>
            <a:r>
              <a:rPr lang="ru-RU" sz="2200" b="1" dirty="0" smtClean="0">
                <a:latin typeface="Cambria" panose="02040503050406030204" pitchFamily="18" charset="0"/>
                <a:cs typeface="Arial"/>
              </a:rPr>
              <a:t>в  </a:t>
            </a:r>
            <a:r>
              <a:rPr sz="2200" b="1" dirty="0" smtClean="0">
                <a:latin typeface="Cambria" panose="02040503050406030204" pitchFamily="18" charset="0"/>
                <a:cs typeface="Arial"/>
              </a:rPr>
              <a:t>Web of Science</a:t>
            </a:r>
            <a:r>
              <a:rPr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/>
              </a:rPr>
              <a:t>!</a:t>
            </a:r>
            <a:endParaRPr lang="kk-KZ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/>
            </a:endParaRPr>
          </a:p>
          <a:p>
            <a:pPr marL="557" algn="ctr">
              <a:spcBef>
                <a:spcPts val="162"/>
              </a:spcBef>
            </a:pPr>
            <a:r>
              <a:rPr lang="en-US" sz="2200" dirty="0">
                <a:latin typeface="Cambria" panose="02040503050406030204" pitchFamily="18" charset="0"/>
                <a:cs typeface="Arial"/>
              </a:rPr>
              <a:t>http://</a:t>
            </a:r>
            <a:r>
              <a:rPr lang="en-US" sz="2200" dirty="0" smtClean="0">
                <a:latin typeface="Cambria" panose="02040503050406030204" pitchFamily="18" charset="0"/>
                <a:cs typeface="Arial"/>
              </a:rPr>
              <a:t>ip-science.thomsonreuters.com/cgi-bin/jrnlst/jlsearch.cgi?PC=MASTER</a:t>
            </a:r>
            <a:r>
              <a:rPr lang="kk-KZ" sz="2200" dirty="0" smtClean="0">
                <a:latin typeface="Cambria" panose="02040503050406030204" pitchFamily="18" charset="0"/>
                <a:cs typeface="Arial"/>
              </a:rPr>
              <a:t> </a:t>
            </a:r>
            <a:endParaRPr lang="en-US" sz="2200" dirty="0">
              <a:latin typeface="Cambria" panose="02040503050406030204" pitchFamily="18" charset="0"/>
              <a:cs typeface="Arial"/>
            </a:endParaRPr>
          </a:p>
          <a:p>
            <a:pPr marL="557" algn="ctr">
              <a:spcBef>
                <a:spcPts val="162"/>
              </a:spcBef>
            </a:pPr>
            <a:endParaRPr sz="2200" dirty="0">
              <a:latin typeface="Cambria" panose="02040503050406030204" pitchFamily="18" charset="0"/>
              <a:cs typeface="Arial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49111287"/>
              </p:ext>
            </p:extLst>
          </p:nvPr>
        </p:nvGraphicFramePr>
        <p:xfrm>
          <a:off x="179521" y="1371601"/>
          <a:ext cx="8735879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6396085"/>
            <a:ext cx="342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2232" y="260984"/>
            <a:ext cx="111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444444"/>
                </a:solidFill>
                <a:latin typeface="Arial"/>
                <a:cs typeface="Arial"/>
              </a:rPr>
              <a:t>11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5375" y="6051550"/>
            <a:ext cx="1504950" cy="67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7923" y="494156"/>
            <a:ext cx="8057668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Вы </a:t>
            </a:r>
            <a:r>
              <a:rPr spc="-15" dirty="0"/>
              <a:t>получили </a:t>
            </a:r>
            <a:r>
              <a:rPr spc="-5" dirty="0"/>
              <a:t>персональное</a:t>
            </a:r>
            <a:r>
              <a:rPr spc="60" dirty="0"/>
              <a:t> </a:t>
            </a:r>
            <a:r>
              <a:rPr spc="-10" dirty="0"/>
              <a:t>приглашение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9026" y="955700"/>
            <a:ext cx="8076565" cy="501332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600" spc="-5" dirty="0">
                <a:latin typeface="Arial"/>
                <a:cs typeface="Arial"/>
              </a:rPr>
              <a:t>Dear</a:t>
            </a:r>
            <a:r>
              <a:rPr sz="1600" spc="-10" dirty="0">
                <a:latin typeface="Arial"/>
                <a:cs typeface="Arial"/>
              </a:rPr>
              <a:t> Researcher,</a:t>
            </a:r>
            <a:endParaRPr sz="1600">
              <a:latin typeface="Arial"/>
              <a:cs typeface="Arial"/>
            </a:endParaRPr>
          </a:p>
          <a:p>
            <a:pPr marL="12700" marR="90170">
              <a:lnSpc>
                <a:spcPct val="100000"/>
              </a:lnSpc>
              <a:spcBef>
                <a:spcPts val="980"/>
              </a:spcBef>
            </a:pP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have read </a:t>
            </a:r>
            <a:r>
              <a:rPr sz="1600" spc="-1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recent articles and </a:t>
            </a:r>
            <a:r>
              <a:rPr sz="1600" spc="-10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invite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to submit manuscript(s) for  publication. </a:t>
            </a:r>
            <a:r>
              <a:rPr sz="1600" spc="-10" dirty="0">
                <a:latin typeface="Arial"/>
                <a:cs typeface="Arial"/>
              </a:rPr>
              <a:t>Our </a:t>
            </a:r>
            <a:r>
              <a:rPr sz="1600" spc="-5" dirty="0">
                <a:latin typeface="Arial"/>
                <a:cs typeface="Arial"/>
              </a:rPr>
              <a:t>objective is to inform author of the decision on their manuscript(s) within  weeks of submission. After acceptance paper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be published in the current issue within  24 </a:t>
            </a:r>
            <a:r>
              <a:rPr sz="1600" spc="-10" dirty="0">
                <a:latin typeface="Arial"/>
                <a:cs typeface="Arial"/>
              </a:rPr>
              <a:t>hours. </a:t>
            </a:r>
            <a:r>
              <a:rPr sz="1600" spc="-5" dirty="0">
                <a:latin typeface="Arial"/>
                <a:cs typeface="Arial"/>
              </a:rPr>
              <a:t>Please share this information to </a:t>
            </a:r>
            <a:r>
              <a:rPr sz="1600" spc="-1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friends, colleagues </a:t>
            </a:r>
            <a:r>
              <a:rPr sz="1600" spc="-10" dirty="0">
                <a:latin typeface="Arial"/>
                <a:cs typeface="Arial"/>
              </a:rPr>
              <a:t>and </a:t>
            </a:r>
            <a:r>
              <a:rPr sz="1600" spc="-5" dirty="0">
                <a:latin typeface="Arial"/>
                <a:cs typeface="Arial"/>
              </a:rPr>
              <a:t>faculties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also…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sz="1600" dirty="0">
                <a:latin typeface="Arial"/>
                <a:cs typeface="Arial"/>
              </a:rPr>
              <a:t>All </a:t>
            </a:r>
            <a:r>
              <a:rPr sz="1600" spc="-5" dirty="0">
                <a:latin typeface="Arial"/>
                <a:cs typeface="Arial"/>
              </a:rPr>
              <a:t>manuscripts are reviewed by the Editorial Board and qualified reviewers. Decisions </a:t>
            </a:r>
            <a:r>
              <a:rPr sz="1600" spc="-10" dirty="0">
                <a:latin typeface="Arial"/>
                <a:cs typeface="Arial"/>
              </a:rPr>
              <a:t>will  </a:t>
            </a:r>
            <a:r>
              <a:rPr sz="1600" spc="-5" dirty="0">
                <a:latin typeface="Arial"/>
                <a:cs typeface="Arial"/>
              </a:rPr>
              <a:t>be made as </a:t>
            </a:r>
            <a:r>
              <a:rPr sz="1600" dirty="0">
                <a:latin typeface="Arial"/>
                <a:cs typeface="Arial"/>
              </a:rPr>
              <a:t>rapidly </a:t>
            </a:r>
            <a:r>
              <a:rPr sz="1600" spc="-5" dirty="0">
                <a:latin typeface="Arial"/>
                <a:cs typeface="Arial"/>
              </a:rPr>
              <a:t>as possible, and the journal strives to return reviewers’ comments to  authors within one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weeks.</a:t>
            </a:r>
            <a:endParaRPr sz="1600">
              <a:latin typeface="Arial"/>
              <a:cs typeface="Arial"/>
            </a:endParaRPr>
          </a:p>
          <a:p>
            <a:pPr marL="12700" marR="641985">
              <a:lnSpc>
                <a:spcPct val="120000"/>
              </a:lnSpc>
              <a:spcBef>
                <a:spcPts val="600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International Journal of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Environment, Agriculture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Biotechnology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(IJEAB) 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ISSN: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2456-1878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Arial"/>
                <a:cs typeface="Arial"/>
              </a:rPr>
              <a:t>DOI</a:t>
            </a:r>
            <a:r>
              <a:rPr sz="1600" b="1" spc="-5" dirty="0">
                <a:latin typeface="Arial"/>
                <a:cs typeface="Arial"/>
              </a:rPr>
              <a:t>: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10.22161/ijeab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Arial"/>
                <a:cs typeface="Arial"/>
              </a:rPr>
              <a:t>Impact Factor: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2.014</a:t>
            </a:r>
            <a:endParaRPr sz="1600">
              <a:latin typeface="Arial"/>
              <a:cs typeface="Arial"/>
            </a:endParaRPr>
          </a:p>
          <a:p>
            <a:pPr marL="12700" marR="3669029">
              <a:lnSpc>
                <a:spcPct val="120000"/>
              </a:lnSpc>
            </a:pPr>
            <a:r>
              <a:rPr sz="1600" b="1" spc="-10" dirty="0">
                <a:latin typeface="Arial"/>
                <a:cs typeface="Arial"/>
              </a:rPr>
              <a:t>Thomson </a:t>
            </a:r>
            <a:r>
              <a:rPr sz="1600" b="1" spc="-5" dirty="0">
                <a:latin typeface="Arial"/>
                <a:cs typeface="Arial"/>
              </a:rPr>
              <a:t>Reuters ResearcherID: E-2759-2017  </a:t>
            </a:r>
            <a:r>
              <a:rPr sz="1600" spc="-5" dirty="0">
                <a:latin typeface="Arial"/>
                <a:cs typeface="Arial"/>
              </a:rPr>
              <a:t>Note: Kindly submit research articles to: 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http://www.ijeab.com/submit-paper/</a:t>
            </a:r>
            <a:endParaRPr sz="1600">
              <a:latin typeface="Arial"/>
              <a:cs typeface="Arial"/>
            </a:endParaRPr>
          </a:p>
          <a:p>
            <a:pPr marL="12700" marR="4777105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Arial"/>
                <a:cs typeface="Arial"/>
              </a:rPr>
              <a:t>or mail us at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editor.ijeab@gmail.com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website. 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www.ijeab.com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9852" y="4247388"/>
            <a:ext cx="2074164" cy="409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5024" y="4408932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637" y="4286250"/>
            <a:ext cx="1951355" cy="285750"/>
          </a:xfrm>
          <a:custGeom>
            <a:avLst/>
            <a:gdLst/>
            <a:ahLst/>
            <a:cxnLst/>
            <a:rect l="l" t="t" r="r" b="b"/>
            <a:pathLst>
              <a:path w="1951355" h="285750">
                <a:moveTo>
                  <a:pt x="0" y="47625"/>
                </a:moveTo>
                <a:lnTo>
                  <a:pt x="3742" y="29092"/>
                </a:lnTo>
                <a:lnTo>
                  <a:pt x="13949" y="13954"/>
                </a:lnTo>
                <a:lnTo>
                  <a:pt x="29087" y="3744"/>
                </a:lnTo>
                <a:lnTo>
                  <a:pt x="47625" y="0"/>
                </a:lnTo>
                <a:lnTo>
                  <a:pt x="1903412" y="0"/>
                </a:lnTo>
                <a:lnTo>
                  <a:pt x="1921944" y="3744"/>
                </a:lnTo>
                <a:lnTo>
                  <a:pt x="1937083" y="13954"/>
                </a:lnTo>
                <a:lnTo>
                  <a:pt x="1947292" y="29092"/>
                </a:lnTo>
                <a:lnTo>
                  <a:pt x="1951037" y="47625"/>
                </a:lnTo>
                <a:lnTo>
                  <a:pt x="1951037" y="238125"/>
                </a:lnTo>
                <a:lnTo>
                  <a:pt x="1947292" y="256657"/>
                </a:lnTo>
                <a:lnTo>
                  <a:pt x="1937083" y="271795"/>
                </a:lnTo>
                <a:lnTo>
                  <a:pt x="1921944" y="282005"/>
                </a:lnTo>
                <a:lnTo>
                  <a:pt x="1903412" y="285750"/>
                </a:lnTo>
                <a:lnTo>
                  <a:pt x="47625" y="285750"/>
                </a:lnTo>
                <a:lnTo>
                  <a:pt x="29087" y="282005"/>
                </a:lnTo>
                <a:lnTo>
                  <a:pt x="13949" y="271795"/>
                </a:lnTo>
                <a:lnTo>
                  <a:pt x="3742" y="256657"/>
                </a:lnTo>
                <a:lnTo>
                  <a:pt x="0" y="238125"/>
                </a:lnTo>
                <a:lnTo>
                  <a:pt x="0" y="47625"/>
                </a:lnTo>
                <a:close/>
              </a:path>
            </a:pathLst>
          </a:custGeom>
          <a:ln w="38100">
            <a:solidFill>
              <a:srgbClr val="1AC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852" y="3962400"/>
            <a:ext cx="2074164" cy="408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5024" y="4123944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637" y="4000500"/>
            <a:ext cx="1951355" cy="285750"/>
          </a:xfrm>
          <a:custGeom>
            <a:avLst/>
            <a:gdLst/>
            <a:ahLst/>
            <a:cxnLst/>
            <a:rect l="l" t="t" r="r" b="b"/>
            <a:pathLst>
              <a:path w="1951355" h="285750">
                <a:moveTo>
                  <a:pt x="0" y="47625"/>
                </a:moveTo>
                <a:lnTo>
                  <a:pt x="3742" y="29092"/>
                </a:lnTo>
                <a:lnTo>
                  <a:pt x="13949" y="13954"/>
                </a:lnTo>
                <a:lnTo>
                  <a:pt x="29087" y="3744"/>
                </a:lnTo>
                <a:lnTo>
                  <a:pt x="47625" y="0"/>
                </a:lnTo>
                <a:lnTo>
                  <a:pt x="1903412" y="0"/>
                </a:lnTo>
                <a:lnTo>
                  <a:pt x="1921944" y="3744"/>
                </a:lnTo>
                <a:lnTo>
                  <a:pt x="1937083" y="13954"/>
                </a:lnTo>
                <a:lnTo>
                  <a:pt x="1947292" y="29092"/>
                </a:lnTo>
                <a:lnTo>
                  <a:pt x="1951037" y="47625"/>
                </a:lnTo>
                <a:lnTo>
                  <a:pt x="1951037" y="238125"/>
                </a:lnTo>
                <a:lnTo>
                  <a:pt x="1947292" y="256657"/>
                </a:lnTo>
                <a:lnTo>
                  <a:pt x="1937083" y="271795"/>
                </a:lnTo>
                <a:lnTo>
                  <a:pt x="1921944" y="282005"/>
                </a:lnTo>
                <a:lnTo>
                  <a:pt x="1903412" y="285750"/>
                </a:lnTo>
                <a:lnTo>
                  <a:pt x="47625" y="285750"/>
                </a:lnTo>
                <a:lnTo>
                  <a:pt x="29087" y="282005"/>
                </a:lnTo>
                <a:lnTo>
                  <a:pt x="13949" y="271795"/>
                </a:lnTo>
                <a:lnTo>
                  <a:pt x="3742" y="256657"/>
                </a:lnTo>
                <a:lnTo>
                  <a:pt x="0" y="238125"/>
                </a:lnTo>
                <a:lnTo>
                  <a:pt x="0" y="47625"/>
                </a:lnTo>
                <a:close/>
              </a:path>
            </a:pathLst>
          </a:custGeom>
          <a:ln w="38100">
            <a:solidFill>
              <a:srgbClr val="1AC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9663" y="4543044"/>
            <a:ext cx="4568952" cy="408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1467" y="4704588"/>
            <a:ext cx="85343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0687" y="4581525"/>
            <a:ext cx="4446905" cy="285750"/>
          </a:xfrm>
          <a:custGeom>
            <a:avLst/>
            <a:gdLst/>
            <a:ahLst/>
            <a:cxnLst/>
            <a:rect l="l" t="t" r="r" b="b"/>
            <a:pathLst>
              <a:path w="4446905" h="285750">
                <a:moveTo>
                  <a:pt x="0" y="47625"/>
                </a:moveTo>
                <a:lnTo>
                  <a:pt x="3742" y="29092"/>
                </a:lnTo>
                <a:lnTo>
                  <a:pt x="13949" y="13954"/>
                </a:lnTo>
                <a:lnTo>
                  <a:pt x="29087" y="3744"/>
                </a:lnTo>
                <a:lnTo>
                  <a:pt x="47625" y="0"/>
                </a:lnTo>
                <a:lnTo>
                  <a:pt x="4398962" y="0"/>
                </a:lnTo>
                <a:lnTo>
                  <a:pt x="4417494" y="3744"/>
                </a:lnTo>
                <a:lnTo>
                  <a:pt x="4432633" y="13954"/>
                </a:lnTo>
                <a:lnTo>
                  <a:pt x="4442842" y="29092"/>
                </a:lnTo>
                <a:lnTo>
                  <a:pt x="4446587" y="47625"/>
                </a:lnTo>
                <a:lnTo>
                  <a:pt x="4446587" y="238125"/>
                </a:lnTo>
                <a:lnTo>
                  <a:pt x="4442842" y="256657"/>
                </a:lnTo>
                <a:lnTo>
                  <a:pt x="4432633" y="271795"/>
                </a:lnTo>
                <a:lnTo>
                  <a:pt x="4417494" y="282005"/>
                </a:lnTo>
                <a:lnTo>
                  <a:pt x="4398962" y="285750"/>
                </a:lnTo>
                <a:lnTo>
                  <a:pt x="47625" y="285750"/>
                </a:lnTo>
                <a:lnTo>
                  <a:pt x="29087" y="282005"/>
                </a:lnTo>
                <a:lnTo>
                  <a:pt x="13949" y="271795"/>
                </a:lnTo>
                <a:lnTo>
                  <a:pt x="3742" y="256657"/>
                </a:lnTo>
                <a:lnTo>
                  <a:pt x="0" y="238125"/>
                </a:lnTo>
                <a:lnTo>
                  <a:pt x="0" y="47625"/>
                </a:lnTo>
                <a:close/>
              </a:path>
            </a:pathLst>
          </a:custGeom>
          <a:ln w="38100">
            <a:solidFill>
              <a:srgbClr val="1AC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31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2232" y="260984"/>
            <a:ext cx="111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444444"/>
                </a:solidFill>
                <a:latin typeface="Arial"/>
                <a:cs typeface="Arial"/>
              </a:rPr>
              <a:t>12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5375" y="6051550"/>
            <a:ext cx="1504950" cy="67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7923" y="494156"/>
            <a:ext cx="54965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Давайте </a:t>
            </a:r>
            <a:r>
              <a:rPr spc="-5" dirty="0"/>
              <a:t>сравним </a:t>
            </a:r>
            <a:r>
              <a:rPr dirty="0"/>
              <a:t>сайт </a:t>
            </a:r>
            <a:r>
              <a:rPr spc="-25" dirty="0"/>
              <a:t>этого</a:t>
            </a:r>
            <a:r>
              <a:rPr spc="65" dirty="0"/>
              <a:t> </a:t>
            </a:r>
            <a:r>
              <a:rPr spc="-10" dirty="0"/>
              <a:t>журнала…</a:t>
            </a:r>
          </a:p>
        </p:txBody>
      </p:sp>
      <p:sp>
        <p:nvSpPr>
          <p:cNvPr id="5" name="object 5"/>
          <p:cNvSpPr/>
          <p:nvPr/>
        </p:nvSpPr>
        <p:spPr>
          <a:xfrm>
            <a:off x="420687" y="1312925"/>
            <a:ext cx="8220075" cy="4744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2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2232" y="260984"/>
            <a:ext cx="111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444444"/>
                </a:solidFill>
                <a:latin typeface="Arial"/>
                <a:cs typeface="Arial"/>
              </a:rPr>
              <a:t>13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5375" y="6051550"/>
            <a:ext cx="1504950" cy="67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7923" y="494156"/>
            <a:ext cx="77457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…с </a:t>
            </a:r>
            <a:r>
              <a:rPr spc="-15" dirty="0"/>
              <a:t>сайтом </a:t>
            </a:r>
            <a:r>
              <a:rPr spc="-5" dirty="0"/>
              <a:t>действительно </a:t>
            </a:r>
            <a:r>
              <a:rPr spc="-15" dirty="0"/>
              <a:t>хорошего </a:t>
            </a:r>
            <a:r>
              <a:rPr spc="-10" dirty="0"/>
              <a:t>научного</a:t>
            </a:r>
            <a:r>
              <a:rPr spc="165" dirty="0"/>
              <a:t> </a:t>
            </a:r>
            <a:r>
              <a:rPr spc="-10" dirty="0"/>
              <a:t>журнала</a:t>
            </a:r>
          </a:p>
        </p:txBody>
      </p:sp>
      <p:sp>
        <p:nvSpPr>
          <p:cNvPr id="5" name="object 5"/>
          <p:cNvSpPr/>
          <p:nvPr/>
        </p:nvSpPr>
        <p:spPr>
          <a:xfrm>
            <a:off x="420687" y="1312925"/>
            <a:ext cx="7800975" cy="4830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8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0BB23E-5F9A-4780-B760-D2FEDAAE65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506413"/>
            <a:ext cx="8675687" cy="8366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600" b="1" dirty="0">
                <a:solidFill>
                  <a:srgbClr val="6817FF"/>
                </a:solidFill>
                <a:latin typeface="+mn-lt"/>
              </a:rPr>
              <a:t>Обманчивое название: тот ли </a:t>
            </a:r>
            <a:r>
              <a:rPr lang="en-US" sz="2600" b="1" dirty="0">
                <a:solidFill>
                  <a:srgbClr val="6817FF"/>
                </a:solidFill>
                <a:latin typeface="+mn-lt"/>
              </a:rPr>
              <a:t>Oxford Review?</a:t>
            </a:r>
          </a:p>
        </p:txBody>
      </p:sp>
      <p:pic>
        <p:nvPicPr>
          <p:cNvPr id="107524" name="Picture 2" descr="Image result for oxford review of education">
            <a:extLst>
              <a:ext uri="{FF2B5EF4-FFF2-40B4-BE49-F238E27FC236}">
                <a16:creationId xmlns="" xmlns:a16="http://schemas.microsoft.com/office/drawing/2014/main" id="{F82D7BE8-5742-492E-9B04-4012895F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7917">
            <a:off x="981075" y="1763713"/>
            <a:ext cx="28765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Рисунок 1" descr="2!!!!!!!!!!!!!11111">
            <a:extLst>
              <a:ext uri="{FF2B5EF4-FFF2-40B4-BE49-F238E27FC236}">
                <a16:creationId xmlns="" xmlns:a16="http://schemas.microsoft.com/office/drawing/2014/main" id="{9AA698FF-0156-4DBE-9A54-0A3AB4D0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978">
            <a:off x="5354638" y="1679575"/>
            <a:ext cx="2916237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2" descr="Похожее изображение">
            <a:extLst>
              <a:ext uri="{FF2B5EF4-FFF2-40B4-BE49-F238E27FC236}">
                <a16:creationId xmlns="" xmlns:a16="http://schemas.microsoft.com/office/drawing/2014/main" id="{75ECFC16-452C-410C-8AB0-9870E75F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7" t="20000" r="25281" b="45216"/>
          <a:stretch>
            <a:fillRect/>
          </a:stretch>
        </p:blipFill>
        <p:spPr bwMode="auto">
          <a:xfrm rot="-398446">
            <a:off x="4676775" y="5414963"/>
            <a:ext cx="24765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6" descr="https://www.maxiaids.com/Media/Thumbs/0006/0006913-aaa-batteries-2-pack.jpg">
            <a:extLst>
              <a:ext uri="{FF2B5EF4-FFF2-40B4-BE49-F238E27FC236}">
                <a16:creationId xmlns="" xmlns:a16="http://schemas.microsoft.com/office/drawing/2014/main" id="{13157D74-9359-49BB-9E23-684FF85E2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8" t="7642" r="50000" b="7750"/>
          <a:stretch>
            <a:fillRect/>
          </a:stretch>
        </p:blipFill>
        <p:spPr bwMode="auto">
          <a:xfrm rot="-4676436">
            <a:off x="2594769" y="4845844"/>
            <a:ext cx="7747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22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8C37A95-B3F3-4251-A07C-3864B584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Highjacked journals: </a:t>
            </a:r>
            <a:r>
              <a:rPr lang="ru-RU" sz="2800" dirty="0"/>
              <a:t>хищники-двойники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AAB9B5-12B5-4B23-9CF8-EB9161C2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194484-3A45-476A-82C3-62BFBDF28AFD}"/>
              </a:ext>
            </a:extLst>
          </p:cNvPr>
          <p:cNvSpPr txBox="1"/>
          <p:nvPr/>
        </p:nvSpPr>
        <p:spPr>
          <a:xfrm>
            <a:off x="932441" y="1117727"/>
            <a:ext cx="673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AC604"/>
                </a:solidFill>
              </a:rPr>
              <a:t>Will the real </a:t>
            </a:r>
            <a:r>
              <a:rPr lang="en-US" sz="2400" b="1" dirty="0" err="1">
                <a:solidFill>
                  <a:srgbClr val="1AC604"/>
                </a:solidFill>
              </a:rPr>
              <a:t>Wulfenia</a:t>
            </a:r>
            <a:r>
              <a:rPr lang="en-US" sz="2400" b="1" dirty="0">
                <a:solidFill>
                  <a:srgbClr val="1AC604"/>
                </a:solidFill>
              </a:rPr>
              <a:t> stand up, please? </a:t>
            </a:r>
            <a:endParaRPr lang="ru-RU" sz="2400" b="1" dirty="0">
              <a:solidFill>
                <a:srgbClr val="1AC60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6CC094-4EF7-40B8-BC89-8DCA5F524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54"/>
          <a:stretch/>
        </p:blipFill>
        <p:spPr>
          <a:xfrm>
            <a:off x="4665239" y="2288158"/>
            <a:ext cx="4424445" cy="3546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4C26B6-B087-421F-B450-8D2A84028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1" y="1902437"/>
            <a:ext cx="4446548" cy="393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14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52906"/>
            <a:ext cx="8007350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604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kk-KZ" sz="1700" b="1" spc="-10" dirty="0" smtClean="0">
                <a:latin typeface="Arial"/>
                <a:cs typeface="Arial"/>
              </a:rPr>
              <a:t>Заходим на предполагаемый</a:t>
            </a:r>
            <a:r>
              <a:rPr lang="en-US" sz="1700" b="1" spc="-10" dirty="0" smtClean="0">
                <a:latin typeface="Arial"/>
                <a:cs typeface="Arial"/>
              </a:rPr>
              <a:t> </a:t>
            </a:r>
            <a:r>
              <a:rPr lang="kk-KZ" sz="1700" b="1" spc="-10" dirty="0" smtClean="0">
                <a:latin typeface="Arial"/>
                <a:cs typeface="Arial"/>
              </a:rPr>
              <a:t>сайт журнала</a:t>
            </a:r>
            <a:r>
              <a:rPr lang="ru-RU" sz="1700" b="1" spc="-10" dirty="0" smtClean="0">
                <a:latin typeface="Arial"/>
                <a:cs typeface="Arial"/>
              </a:rPr>
              <a:t>, в раздел </a:t>
            </a:r>
            <a:r>
              <a:rPr lang="ru-RU" sz="1700" b="1" u="sng" spc="-10" dirty="0" smtClean="0">
                <a:latin typeface="Arial"/>
                <a:cs typeface="Arial"/>
              </a:rPr>
              <a:t>архив</a:t>
            </a:r>
            <a:r>
              <a:rPr lang="ru-RU" sz="1700" b="1" spc="-10" dirty="0" smtClean="0">
                <a:latin typeface="Arial"/>
                <a:cs typeface="Arial"/>
              </a:rPr>
              <a:t>:</a:t>
            </a:r>
            <a:endParaRPr lang="en-US" sz="1700" b="1" spc="-10" dirty="0" smtClean="0">
              <a:latin typeface="Arial"/>
              <a:cs typeface="Arial"/>
            </a:endParaRPr>
          </a:p>
          <a:p>
            <a:pPr marL="355600" marR="6604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kk-KZ" sz="1700" b="1" spc="-10" dirty="0" smtClean="0">
                <a:latin typeface="Arial"/>
                <a:cs typeface="Arial"/>
              </a:rPr>
              <a:t>Находим любую статью</a:t>
            </a:r>
            <a:r>
              <a:rPr lang="ru-RU" sz="1700" b="1" spc="-10" dirty="0" smtClean="0">
                <a:latin typeface="Arial"/>
                <a:cs typeface="Arial"/>
              </a:rPr>
              <a:t>, желательно одну из последних</a:t>
            </a:r>
          </a:p>
          <a:p>
            <a:pPr marL="355600" marR="6604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1700" b="1" spc="-10" dirty="0" smtClean="0">
                <a:latin typeface="Arial"/>
                <a:cs typeface="Arial"/>
              </a:rPr>
              <a:t>Проверяем индексируется ли такая статья, с такими авторами и названием в </a:t>
            </a:r>
            <a:r>
              <a:rPr lang="en-US" sz="1700" b="1" spc="-10" dirty="0" smtClean="0">
                <a:latin typeface="Arial"/>
                <a:cs typeface="Arial"/>
              </a:rPr>
              <a:t>Web of Science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354965" algn="l"/>
                <a:tab pos="355600" algn="l"/>
              </a:tabLst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81000"/>
            <a:ext cx="726503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0" dirty="0" smtClean="0"/>
              <a:t>Как избежать </a:t>
            </a:r>
            <a:r>
              <a:rPr lang="en-US" spc="-10" dirty="0" err="1" smtClean="0"/>
              <a:t>highjacked</a:t>
            </a:r>
            <a:r>
              <a:rPr lang="en-US" spc="-10" dirty="0" smtClean="0"/>
              <a:t> journals?</a:t>
            </a:r>
            <a:endParaRPr spc="-1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7" t="16812" r="26047" b="20775"/>
          <a:stretch/>
        </p:blipFill>
        <p:spPr bwMode="auto">
          <a:xfrm>
            <a:off x="234315" y="2362200"/>
            <a:ext cx="8610600" cy="403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3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Находим статью в </a:t>
            </a:r>
            <a:r>
              <a:rPr lang="en-US" dirty="0" smtClean="0"/>
              <a:t>Web of Science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" r="1861" b="7494"/>
          <a:stretch/>
        </p:blipFill>
        <p:spPr bwMode="auto">
          <a:xfrm>
            <a:off x="152400" y="1066800"/>
            <a:ext cx="878262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9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384721"/>
          </a:xfrm>
        </p:spPr>
        <p:txBody>
          <a:bodyPr/>
          <a:lstStyle/>
          <a:p>
            <a:r>
              <a:rPr lang="ru-RU" dirty="0" smtClean="0"/>
              <a:t>Лучшие научные журналы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432" y="2673654"/>
            <a:ext cx="3174334" cy="27881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0509" y="3220986"/>
            <a:ext cx="1970385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81903"/>
            <a:r>
              <a:rPr lang="en-GB" sz="1710" b="1" dirty="0">
                <a:solidFill>
                  <a:schemeClr val="bg1"/>
                </a:solidFill>
                <a:ea typeface="Calibri" pitchFamily="34" charset="0"/>
              </a:rPr>
              <a:t>Web of Science</a:t>
            </a:r>
            <a:endParaRPr lang="ru-RU" sz="1710" dirty="0">
              <a:solidFill>
                <a:schemeClr val="bg1"/>
              </a:solidFill>
              <a:ea typeface="Times New Roman" pitchFamily="18" charset="0"/>
            </a:endParaRPr>
          </a:p>
          <a:p>
            <a:pPr algn="ctr" defTabSz="781903" eaLnBrk="0" hangingPunct="0"/>
            <a:r>
              <a:rPr lang="en-GB" sz="1710" b="1" dirty="0">
                <a:solidFill>
                  <a:schemeClr val="bg1"/>
                </a:solidFill>
                <a:ea typeface="Calibri" pitchFamily="34" charset="0"/>
              </a:rPr>
              <a:t>Core Collection</a:t>
            </a:r>
            <a:endParaRPr lang="ru-RU" sz="1710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6640" y="2997978"/>
            <a:ext cx="2770854" cy="72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81903" eaLnBrk="0" hangingPunct="0"/>
            <a:r>
              <a:rPr lang="en-US" sz="1368" dirty="0">
                <a:ea typeface="Calibri" pitchFamily="34" charset="0"/>
              </a:rPr>
              <a:t> </a:t>
            </a:r>
            <a:r>
              <a:rPr lang="ru-RU" sz="1368" dirty="0">
                <a:ea typeface="Calibri" pitchFamily="34" charset="0"/>
              </a:rPr>
              <a:t>* </a:t>
            </a:r>
            <a:r>
              <a:rPr lang="en-US" sz="1368" dirty="0" err="1">
                <a:ea typeface="Calibri" pitchFamily="34" charset="0"/>
              </a:rPr>
              <a:t>Clarivate</a:t>
            </a:r>
            <a:r>
              <a:rPr lang="en-US" sz="1368" dirty="0">
                <a:ea typeface="Calibri" pitchFamily="34" charset="0"/>
              </a:rPr>
              <a:t> Analytics </a:t>
            </a:r>
            <a:r>
              <a:rPr lang="ru-RU" sz="1368" dirty="0">
                <a:ea typeface="Calibri" pitchFamily="34" charset="0"/>
              </a:rPr>
              <a:t>не является </a:t>
            </a:r>
            <a:br>
              <a:rPr lang="ru-RU" sz="1368" dirty="0">
                <a:ea typeface="Calibri" pitchFamily="34" charset="0"/>
              </a:rPr>
            </a:br>
            <a:r>
              <a:rPr lang="ru-RU" sz="1368" dirty="0">
                <a:ea typeface="Calibri" pitchFamily="34" charset="0"/>
              </a:rPr>
              <a:t>   издателем научных журналов</a:t>
            </a:r>
            <a:endParaRPr lang="ru-RU" sz="1368" dirty="0">
              <a:ea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3575" y="4968364"/>
            <a:ext cx="4063919" cy="758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81903"/>
            <a:r>
              <a:rPr lang="ru-RU" sz="3078" spc="-257" dirty="0">
                <a:solidFill>
                  <a:srgbClr val="1CC604"/>
                </a:solidFill>
                <a:ea typeface="Calibri" pitchFamily="34" charset="0"/>
              </a:rPr>
              <a:t>&gt;</a:t>
            </a:r>
            <a:r>
              <a:rPr lang="ru-RU" sz="3078" dirty="0">
                <a:solidFill>
                  <a:srgbClr val="1CC604"/>
                </a:solidFill>
                <a:ea typeface="Calibri" pitchFamily="34" charset="0"/>
              </a:rPr>
              <a:t> 2</a:t>
            </a:r>
            <a:r>
              <a:rPr lang="en-US" sz="3078" dirty="0">
                <a:solidFill>
                  <a:srgbClr val="1CC604"/>
                </a:solidFill>
                <a:ea typeface="Calibri" pitchFamily="34" charset="0"/>
              </a:rPr>
              <a:t>1 0</a:t>
            </a:r>
            <a:r>
              <a:rPr lang="ru-RU" sz="3078" dirty="0">
                <a:solidFill>
                  <a:srgbClr val="1CC604"/>
                </a:solidFill>
                <a:ea typeface="Calibri" pitchFamily="34" charset="0"/>
              </a:rPr>
              <a:t>00</a:t>
            </a:r>
          </a:p>
          <a:p>
            <a:pPr indent="377377" defTabSz="781903" eaLnBrk="0" hangingPunct="0">
              <a:lnSpc>
                <a:spcPts val="1539"/>
              </a:lnSpc>
            </a:pPr>
            <a:r>
              <a:rPr lang="en-GB" sz="1710" dirty="0">
                <a:solidFill>
                  <a:srgbClr val="000000"/>
                </a:solidFill>
                <a:ea typeface="Calibri" pitchFamily="34" charset="0"/>
              </a:rPr>
              <a:t>наиболее </a:t>
            </a:r>
            <a:r>
              <a:rPr lang="en-GB" sz="1710" dirty="0" err="1">
                <a:solidFill>
                  <a:srgbClr val="000000"/>
                </a:solidFill>
                <a:ea typeface="Calibri" pitchFamily="34" charset="0"/>
              </a:rPr>
              <a:t>влиятельных</a:t>
            </a:r>
            <a:r>
              <a:rPr lang="en-GB" sz="1710" dirty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en-GB" sz="1710" dirty="0" err="1">
                <a:solidFill>
                  <a:srgbClr val="000000"/>
                </a:solidFill>
                <a:ea typeface="Calibri" pitchFamily="34" charset="0"/>
              </a:rPr>
              <a:t>журналов</a:t>
            </a:r>
            <a:endParaRPr lang="ru-RU" sz="1710" dirty="0">
              <a:ea typeface="Times New Roman" pitchFamily="18" charset="0"/>
            </a:endParaRPr>
          </a:p>
        </p:txBody>
      </p:sp>
      <p:grpSp>
        <p:nvGrpSpPr>
          <p:cNvPr id="8" name="Группа 29"/>
          <p:cNvGrpSpPr/>
          <p:nvPr/>
        </p:nvGrpSpPr>
        <p:grpSpPr>
          <a:xfrm>
            <a:off x="508081" y="2366579"/>
            <a:ext cx="3817621" cy="431022"/>
            <a:chOff x="594172" y="2412479"/>
            <a:chExt cx="4464496" cy="50405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594172" y="2412479"/>
              <a:ext cx="3960440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4554612" y="2412479"/>
              <a:ext cx="504056" cy="504056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>
            <a:off x="4264127" y="3983171"/>
            <a:ext cx="0" cy="153936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64127" y="4492136"/>
            <a:ext cx="0" cy="128393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264127" y="5768832"/>
            <a:ext cx="4433367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30213" y="1305204"/>
            <a:ext cx="253229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7377" defTabSz="781903">
              <a:lnSpc>
                <a:spcPts val="2993"/>
              </a:lnSpc>
            </a:pPr>
            <a:r>
              <a:rPr lang="ru-RU" sz="1710" dirty="0">
                <a:solidFill>
                  <a:srgbClr val="000000"/>
                </a:solidFill>
                <a:ea typeface="Calibri" pitchFamily="34" charset="0"/>
              </a:rPr>
              <a:t>Всего в мире </a:t>
            </a:r>
            <a:br>
              <a:rPr lang="ru-RU" sz="1710" dirty="0">
                <a:solidFill>
                  <a:srgbClr val="000000"/>
                </a:solidFill>
                <a:ea typeface="Calibri" pitchFamily="34" charset="0"/>
              </a:rPr>
            </a:br>
            <a:r>
              <a:rPr lang="ru-RU" sz="3078" spc="-257" dirty="0">
                <a:solidFill>
                  <a:srgbClr val="1CC604"/>
                </a:solidFill>
                <a:ea typeface="Calibri" pitchFamily="34" charset="0"/>
              </a:rPr>
              <a:t>&gt;</a:t>
            </a:r>
            <a:r>
              <a:rPr lang="ru-RU" sz="3078" dirty="0">
                <a:solidFill>
                  <a:srgbClr val="1CC604"/>
                </a:solidFill>
                <a:ea typeface="Calibri" pitchFamily="34" charset="0"/>
              </a:rPr>
              <a:t> 100 000</a:t>
            </a:r>
          </a:p>
          <a:p>
            <a:pPr indent="377377" defTabSz="781903">
              <a:lnSpc>
                <a:spcPts val="1539"/>
              </a:lnSpc>
            </a:pPr>
            <a:r>
              <a:rPr lang="ru-RU" sz="1710" dirty="0">
                <a:solidFill>
                  <a:srgbClr val="000000"/>
                </a:solidFill>
                <a:ea typeface="Calibri" pitchFamily="34" charset="0"/>
              </a:rPr>
              <a:t>научных журналов</a:t>
            </a:r>
            <a:endParaRPr lang="ru-RU" sz="1710" dirty="0"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08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xfrm>
            <a:off x="430213" y="514350"/>
            <a:ext cx="8389937" cy="769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500" dirty="0">
                <a:solidFill>
                  <a:srgbClr val="7B5CB8"/>
                </a:solidFill>
              </a:rPr>
              <a:t>Если УЖЕ опубликовались в хищническом издании</a:t>
            </a:r>
            <a:br>
              <a:rPr lang="ru-RU" sz="2500" dirty="0">
                <a:solidFill>
                  <a:srgbClr val="7B5CB8"/>
                </a:solidFill>
              </a:rPr>
            </a:br>
            <a:r>
              <a:rPr lang="ru-RU" sz="2500" dirty="0">
                <a:solidFill>
                  <a:srgbClr val="7B5CB8"/>
                </a:solidFill>
              </a:rPr>
              <a:t>Что делать? Как спасти статью?</a:t>
            </a:r>
            <a:endParaRPr lang="en-US" sz="2500" dirty="0">
              <a:solidFill>
                <a:srgbClr val="7B5CB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4213" y="274638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bject 2"/>
          <p:cNvSpPr txBox="1"/>
          <p:nvPr/>
        </p:nvSpPr>
        <p:spPr>
          <a:xfrm>
            <a:off x="609600" y="1371600"/>
            <a:ext cx="8007350" cy="4224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604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kk-KZ" sz="2000" b="1" spc="-10" dirty="0" smtClean="0">
                <a:latin typeface="Arial"/>
                <a:cs typeface="Arial"/>
              </a:rPr>
              <a:t>Во</a:t>
            </a:r>
            <a:r>
              <a:rPr lang="ru-RU" sz="2000" b="1" spc="-10" dirty="0" smtClean="0">
                <a:latin typeface="Arial"/>
                <a:cs typeface="Arial"/>
              </a:rPr>
              <a:t>-первых, </a:t>
            </a:r>
            <a:r>
              <a:rPr lang="ru-RU" sz="2000" spc="-10" dirty="0" smtClean="0">
                <a:latin typeface="Arial"/>
                <a:cs typeface="Arial"/>
              </a:rPr>
              <a:t>не показывать в переписке с редактором хищнического издания, что мы определили журнал как хищнический</a:t>
            </a:r>
            <a:endParaRPr sz="2000" dirty="0">
              <a:latin typeface="Arial"/>
              <a:cs typeface="Arial"/>
            </a:endParaRPr>
          </a:p>
          <a:p>
            <a:pPr marL="355600" marR="734695" indent="-342900"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000" b="1" spc="-10" dirty="0" smtClean="0">
                <a:latin typeface="Arial"/>
                <a:cs typeface="Arial"/>
              </a:rPr>
              <a:t>Во-вторых, </a:t>
            </a:r>
            <a:r>
              <a:rPr lang="ru-RU" sz="2000" spc="-10" dirty="0" smtClean="0">
                <a:latin typeface="Arial"/>
                <a:cs typeface="Arial"/>
              </a:rPr>
              <a:t>постараться снять статью с публикации с сайта хищнического журнала:</a:t>
            </a:r>
          </a:p>
          <a:p>
            <a:pPr marL="355600" marR="734695" indent="-342900"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000" spc="-10" dirty="0" smtClean="0">
                <a:latin typeface="Arial"/>
                <a:cs typeface="Arial"/>
              </a:rPr>
              <a:t>1. Написать редактору об ошибках в своей статье: неправильно подсчитаны константы, ошибки в расчетах, статистических данных и других.</a:t>
            </a:r>
          </a:p>
          <a:p>
            <a:pPr marL="355600" marR="734695" indent="-342900"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000" spc="-10" dirty="0" smtClean="0">
                <a:latin typeface="Arial"/>
                <a:cs typeface="Arial"/>
              </a:rPr>
              <a:t>2.  Написать редактору, что получили противоречащих результат в новом эксперименте, и теперь сомневаетесь в данных опубликованных в статье</a:t>
            </a:r>
          </a:p>
          <a:p>
            <a:pPr marL="355600" marR="734695" indent="-342900"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000" spc="-10" dirty="0" smtClean="0">
                <a:latin typeface="Arial"/>
                <a:cs typeface="Arial"/>
              </a:rPr>
              <a:t>3. Найти предлог снять статью с публикации</a:t>
            </a:r>
            <a:endParaRPr lang="ru-RU" sz="2000" dirty="0">
              <a:latin typeface="Arial"/>
              <a:cs typeface="Arial"/>
            </a:endParaRPr>
          </a:p>
          <a:p>
            <a:pPr marL="355600" marR="734695" indent="-3429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ru-RU" sz="1700" b="1" spc="-2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3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2232" y="260984"/>
            <a:ext cx="111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444444"/>
                </a:solidFill>
                <a:latin typeface="Arial"/>
                <a:cs typeface="Arial"/>
              </a:rPr>
              <a:t>17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5375" y="6051550"/>
            <a:ext cx="1504950" cy="67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2236" y="377823"/>
            <a:ext cx="7897877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Не </a:t>
            </a:r>
            <a:r>
              <a:rPr spc="-25" dirty="0"/>
              <a:t>только </a:t>
            </a:r>
            <a:r>
              <a:rPr spc="-10" dirty="0"/>
              <a:t>журналы: опасайтесь</a:t>
            </a:r>
            <a:r>
              <a:rPr spc="195" dirty="0"/>
              <a:t> </a:t>
            </a:r>
            <a:r>
              <a:rPr spc="-10" dirty="0"/>
              <a:t>посредников</a:t>
            </a:r>
          </a:p>
        </p:txBody>
      </p:sp>
      <p:sp>
        <p:nvSpPr>
          <p:cNvPr id="5" name="object 5"/>
          <p:cNvSpPr/>
          <p:nvPr/>
        </p:nvSpPr>
        <p:spPr>
          <a:xfrm>
            <a:off x="562236" y="1312925"/>
            <a:ext cx="7961051" cy="4649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9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Хищнические конференции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6150" r="12064" b="11679"/>
          <a:stretch/>
        </p:blipFill>
        <p:spPr bwMode="auto">
          <a:xfrm>
            <a:off x="152400" y="1143000"/>
            <a:ext cx="8763000" cy="521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7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Хищнические издательства</a:t>
            </a:r>
            <a:endParaRPr lang="ru-RU" dirty="0"/>
          </a:p>
        </p:txBody>
      </p:sp>
      <p:pic>
        <p:nvPicPr>
          <p:cNvPr id="5122" name="Picture 2" descr="ÐÐ°ÑÑÐ¸Ð½ÐºÐ¸ Ð¿Ð¾ Ð·Ð°Ð¿ÑÐ¾ÑÑ Ð¼ÑÑÐ¾Ñ ÐºÐ°ÑÑÐ¸Ð½ÐºÐ¸ Ð´Ð»Ñ Ð´ÐµÑÐµ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810000" cy="35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" y="893830"/>
            <a:ext cx="80772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Приглашают опубликовать монографию бесплатно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отправляете им текст монографии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Издательство просит улучшить английский язык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улучшаете, допустим, даже с носителем языка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Издательство СНОВА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просит улучшить английский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предлагают, что редакторы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издательства могут подправить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язык за 100 долларов за страницу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можем еще раз опубликовать свое исследование в нормальных журналах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Выкидываем свои исследования</a:t>
            </a:r>
          </a:p>
          <a:p>
            <a:r>
              <a:rPr lang="kk-K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мусор</a:t>
            </a:r>
          </a:p>
          <a:p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Основные моменты</a:t>
            </a:r>
            <a:r>
              <a:rPr lang="ru-RU" dirty="0" smtClean="0"/>
              <a:t>. Резюме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044238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Написать качественную статью по результатам своих исследований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журнал по своей тематике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Оформить и отправить статью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Ждать первичной проверки редактора: проверка на антиплагиат и соответствие тематики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Отправка на рецензию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Переписка с рецензентами, исправление замечаний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Правки редактора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вышла!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индексируется в базе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of Science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ли статья интересна другим ученым?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31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384721"/>
          </a:xfrm>
        </p:spPr>
        <p:txBody>
          <a:bodyPr/>
          <a:lstStyle/>
          <a:p>
            <a:r>
              <a:rPr lang="ru-RU" dirty="0" smtClean="0"/>
              <a:t>Как увеличить видимость своей статьи?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044238"/>
            <a:ext cx="8686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статьи и абстракт должны быть написаны вдумчиво (использование ключевых слов)</a:t>
            </a: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Цитировать в списке литературы статьи из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of Science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а не из локальной литературы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профиль исследователя в системе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 рецензентом 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системе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905000"/>
            <a:ext cx="85534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3" r="16192" b="55369"/>
          <a:stretch/>
        </p:blipFill>
        <p:spPr bwMode="auto">
          <a:xfrm>
            <a:off x="213759" y="4872658"/>
            <a:ext cx="8625441" cy="179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 ученого в </a:t>
            </a:r>
            <a:r>
              <a:rPr lang="en-US" dirty="0" err="1" smtClean="0"/>
              <a:t>Publons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F53EADA-E67C-43C9-8AA0-9BFF40E40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1253542"/>
            <a:ext cx="7924800" cy="194421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19AC7F08-E89E-45C8-A9AA-DD6CD27D3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20" y="3748804"/>
            <a:ext cx="5106761" cy="26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19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7887392" cy="769441"/>
          </a:xfrm>
        </p:spPr>
        <p:txBody>
          <a:bodyPr/>
          <a:lstStyle/>
          <a:p>
            <a:r>
              <a:rPr lang="ru-RU" dirty="0" smtClean="0"/>
              <a:t>Зачем создавать профиль ученого в </a:t>
            </a:r>
            <a:r>
              <a:rPr lang="en-US" dirty="0" err="1" smtClean="0"/>
              <a:t>Publons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044238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Увеличиваем видимость себя как ученого на международной арене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публикации собраны на одной странице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Смена фамилии, амбивалентное написание фамилии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подаче на грант – сразу видны Ваши публикации и предыдущие гранты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вероятности цитирования Ваших статей</a:t>
            </a: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07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769441"/>
          </a:xfrm>
        </p:spPr>
        <p:txBody>
          <a:bodyPr/>
          <a:lstStyle/>
          <a:p>
            <a:r>
              <a:rPr lang="kk-KZ" dirty="0" smtClean="0"/>
              <a:t>В чем преимущество быть рецензентом в </a:t>
            </a:r>
            <a:r>
              <a:rPr lang="en-US" dirty="0" err="1" smtClean="0"/>
              <a:t>Publons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044238"/>
            <a:ext cx="86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Международные журналы выбирают рецензентов в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Легче опубликовать свою статью в журнале с ИФ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база международных экспертов для конкурсов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грантового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финансирования</a:t>
            </a: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99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увеличить цитируемость своей статьи?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044238"/>
            <a:ext cx="8686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Публиковаться в журналах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Q1,Q2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Представлять свою работу на крупных научных конференциях в своей сфере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Создавать больше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коллабораций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 зарубежными коллегами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t="5493" r="2518" b="6871"/>
          <a:stretch/>
        </p:blipFill>
        <p:spPr bwMode="auto">
          <a:xfrm>
            <a:off x="871969" y="2971800"/>
            <a:ext cx="7281431" cy="370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34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861774"/>
          </a:xfrm>
        </p:spPr>
        <p:txBody>
          <a:bodyPr/>
          <a:lstStyle/>
          <a:p>
            <a:r>
              <a:rPr lang="ru-RU" sz="2800" dirty="0"/>
              <a:t>Критерии отбора журналов для </a:t>
            </a:r>
            <a:br>
              <a:rPr lang="ru-RU" sz="2800" dirty="0"/>
            </a:br>
            <a:r>
              <a:rPr lang="en-US" sz="2800" dirty="0"/>
              <a:t>Web of Science Core Collection</a:t>
            </a:r>
            <a:endParaRPr lang="ru-RU" dirty="0"/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381000" y="1594442"/>
            <a:ext cx="8382000" cy="41205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381000" y="1905000"/>
            <a:ext cx="8128940" cy="2513098"/>
            <a:chOff x="522164" y="1707257"/>
            <a:chExt cx="9506344" cy="2770807"/>
          </a:xfrm>
        </p:grpSpPr>
        <p:grpSp>
          <p:nvGrpSpPr>
            <p:cNvPr id="6" name="Группа 10"/>
            <p:cNvGrpSpPr/>
            <p:nvPr/>
          </p:nvGrpSpPr>
          <p:grpSpPr>
            <a:xfrm>
              <a:off x="522164" y="1707257"/>
              <a:ext cx="2089520" cy="2770807"/>
              <a:chOff x="522164" y="1707257"/>
              <a:chExt cx="2089520" cy="2770807"/>
            </a:xfrm>
          </p:grpSpPr>
          <p:pic>
            <p:nvPicPr>
              <p:cNvPr id="16" name="Picture 2" descr="C:\Users\NK\Desktop\презентация Lita\pic\критерии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82204" y="1707257"/>
                <a:ext cx="1331912" cy="1825625"/>
              </a:xfrm>
              <a:prstGeom prst="rect">
                <a:avLst/>
              </a:prstGeom>
              <a:noFill/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522164" y="3708623"/>
                <a:ext cx="20895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900" dirty="0">
                    <a:latin typeface="Arial" pitchFamily="34" charset="0"/>
                    <a:cs typeface="Arial" pitchFamily="34" charset="0"/>
                  </a:rPr>
                  <a:t>Издательские стандарты</a:t>
                </a:r>
              </a:p>
            </p:txBody>
          </p:sp>
        </p:grpSp>
        <p:grpSp>
          <p:nvGrpSpPr>
            <p:cNvPr id="7" name="Группа 11"/>
            <p:cNvGrpSpPr/>
            <p:nvPr/>
          </p:nvGrpSpPr>
          <p:grpSpPr>
            <a:xfrm>
              <a:off x="2867116" y="1764407"/>
              <a:ext cx="2460152" cy="2713657"/>
              <a:chOff x="2867116" y="1764407"/>
              <a:chExt cx="2460152" cy="2713657"/>
            </a:xfrm>
          </p:grpSpPr>
          <p:pic>
            <p:nvPicPr>
              <p:cNvPr id="14" name="Picture 3" descr="C:\Users\NK\Desktop\презентация Lita\pic\критерии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7116" y="1764407"/>
                <a:ext cx="1962150" cy="1768475"/>
              </a:xfrm>
              <a:prstGeom prst="rect">
                <a:avLst/>
              </a:prstGeom>
              <a:noFill/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2878996" y="3708623"/>
                <a:ext cx="24482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900" dirty="0">
                    <a:latin typeface="Arial" pitchFamily="34" charset="0"/>
                    <a:cs typeface="Arial" pitchFamily="34" charset="0"/>
                  </a:rPr>
                  <a:t>Международный состав</a:t>
                </a:r>
              </a:p>
            </p:txBody>
          </p:sp>
        </p:grpSp>
        <p:grpSp>
          <p:nvGrpSpPr>
            <p:cNvPr id="8" name="Группа 12"/>
            <p:cNvGrpSpPr/>
            <p:nvPr/>
          </p:nvGrpSpPr>
          <p:grpSpPr>
            <a:xfrm>
              <a:off x="5482266" y="1731069"/>
              <a:ext cx="2163762" cy="2746995"/>
              <a:chOff x="5482266" y="1731069"/>
              <a:chExt cx="2163762" cy="2746995"/>
            </a:xfrm>
          </p:grpSpPr>
          <p:pic>
            <p:nvPicPr>
              <p:cNvPr id="12" name="Picture 4" descr="C:\Users\NK\Desktop\презентация Lita\pic\критерии3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82266" y="1731069"/>
                <a:ext cx="2163762" cy="1801813"/>
              </a:xfrm>
              <a:prstGeom prst="rect">
                <a:avLst/>
              </a:prstGeom>
              <a:noFill/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5532244" y="3708623"/>
                <a:ext cx="20895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900" dirty="0">
                    <a:latin typeface="Arial" pitchFamily="34" charset="0"/>
                    <a:cs typeface="Arial" pitchFamily="34" charset="0"/>
                  </a:rPr>
                  <a:t>Содержание журнала</a:t>
                </a:r>
              </a:p>
            </p:txBody>
          </p:sp>
        </p:grpSp>
        <p:grpSp>
          <p:nvGrpSpPr>
            <p:cNvPr id="9" name="Группа 13"/>
            <p:cNvGrpSpPr/>
            <p:nvPr/>
          </p:nvGrpSpPr>
          <p:grpSpPr>
            <a:xfrm>
              <a:off x="7938988" y="1737419"/>
              <a:ext cx="2089520" cy="2740645"/>
              <a:chOff x="7938988" y="1737419"/>
              <a:chExt cx="2089520" cy="2740645"/>
            </a:xfrm>
          </p:grpSpPr>
          <p:pic>
            <p:nvPicPr>
              <p:cNvPr id="10" name="Picture 5" descr="C:\Users\NK\Desktop\презентация Lita\pic\критерии4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99028" y="1737419"/>
                <a:ext cx="1335088" cy="1795463"/>
              </a:xfrm>
              <a:prstGeom prst="rect">
                <a:avLst/>
              </a:prstGeom>
              <a:noFill/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7938988" y="3708623"/>
                <a:ext cx="20895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900" dirty="0">
                    <a:latin typeface="Arial" pitchFamily="34" charset="0"/>
                    <a:cs typeface="Arial" pitchFamily="34" charset="0"/>
                  </a:rPr>
                  <a:t>Анализ цитирования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04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600" y="3505200"/>
            <a:ext cx="2133600" cy="2362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Самоцитирование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044238"/>
            <a:ext cx="8686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себе не является чем-то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криминальным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Зачастую невозможно не ссылаться на свои предыдущие исследования, особенно если автор последовательно занимается развитием определённой проблемы или теории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20-30% самоцитирования – вполне приемлемо</a:t>
            </a: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C958E541-2AF8-421E-ABCE-3B7CEFAC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990976"/>
            <a:ext cx="1371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71926"/>
            <a:ext cx="14287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43400" y="3657600"/>
            <a:ext cx="2133600" cy="17526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572000" y="3657600"/>
            <a:ext cx="1905000" cy="17526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550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Индекс Хирша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8382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Clr>
                <a:srgbClr val="6817FF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вляется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показателем научной авторитетности</a:t>
            </a:r>
          </a:p>
          <a:p>
            <a:pPr indent="-342900">
              <a:buClr>
                <a:srgbClr val="6817FF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Показывает число действительно важных – в масштабах деятельности рассматриваемого автора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– публикаций</a:t>
            </a:r>
          </a:p>
          <a:p>
            <a:pPr indent="-342900">
              <a:buClr>
                <a:srgbClr val="6817FF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Подвержен влиянию тех же неоднородностей цитирования в разных предметных областях, годах и типах документов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20155" r="4157" b="18605"/>
          <a:stretch/>
        </p:blipFill>
        <p:spPr bwMode="auto">
          <a:xfrm>
            <a:off x="375684" y="3581400"/>
            <a:ext cx="8077200" cy="294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08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8268392" cy="769441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Web of Science 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как инструмент оценки результативности научной деятельности</a:t>
            </a:r>
            <a:endParaRPr lang="ru-RU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8A6B38D1-5B76-42D8-8EE3-444AEECA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524000"/>
            <a:ext cx="650081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42CB6A6-BED2-4FC1-8096-0A476C477C25}"/>
              </a:ext>
            </a:extLst>
          </p:cNvPr>
          <p:cNvSpPr/>
          <p:nvPr/>
        </p:nvSpPr>
        <p:spPr>
          <a:xfrm>
            <a:off x="5716588" y="1789112"/>
            <a:ext cx="3124200" cy="1295400"/>
          </a:xfrm>
          <a:prstGeom prst="rect">
            <a:avLst/>
          </a:prstGeom>
          <a:solidFill>
            <a:srgbClr val="959595">
              <a:alpha val="70000"/>
            </a:srgbClr>
          </a:solidFill>
          <a:ln>
            <a:solidFill>
              <a:srgbClr val="95959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FFFFFF"/>
                </a:solidFill>
              </a:rPr>
              <a:t>Суммарная цитируемость, средняя цитируемость: это высокий или низкий показатель?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4755D499-A12B-4131-B4D5-AE820094A6B1}"/>
              </a:ext>
            </a:extLst>
          </p:cNvPr>
          <p:cNvSpPr/>
          <p:nvPr/>
        </p:nvSpPr>
        <p:spPr>
          <a:xfrm>
            <a:off x="762000" y="3176587"/>
            <a:ext cx="3962400" cy="1295400"/>
          </a:xfrm>
          <a:prstGeom prst="rect">
            <a:avLst/>
          </a:prstGeom>
          <a:solidFill>
            <a:srgbClr val="959595">
              <a:alpha val="67000"/>
            </a:srgbClr>
          </a:solidFill>
          <a:ln>
            <a:solidFill>
              <a:srgbClr val="95959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FFFFFF"/>
                </a:solidFill>
              </a:rPr>
              <a:t>Цитирование статей накапливается с годами; означает ли это, что статьи организации начинают цитироваться лучше?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815608"/>
          </a:xfrm>
        </p:spPr>
        <p:txBody>
          <a:bodyPr/>
          <a:lstStyle/>
          <a:p>
            <a:r>
              <a:rPr lang="en-US" sz="2800" dirty="0" err="1">
                <a:solidFill>
                  <a:srgbClr val="6E45B9"/>
                </a:solidFill>
              </a:rPr>
              <a:t>InCites</a:t>
            </a:r>
            <a:r>
              <a:rPr lang="en-US" sz="2800" dirty="0">
                <a:solidFill>
                  <a:srgbClr val="6E45B9"/>
                </a:solidFill>
              </a:rPr>
              <a:t> Benchmarking &amp; Analytics</a:t>
            </a:r>
            <a:br>
              <a:rPr lang="en-US" sz="2800" dirty="0">
                <a:solidFill>
                  <a:srgbClr val="6E45B9"/>
                </a:solidFill>
              </a:rPr>
            </a:br>
            <a:endParaRPr lang="ru-RU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81000" y="1066800"/>
            <a:ext cx="5776802" cy="1825634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00707">
              <a:defRPr>
                <a:latin typeface="+mn-lt"/>
                <a:ea typeface="+mn-ea"/>
                <a:cs typeface="+mn-cs"/>
              </a:defRPr>
            </a:lvl2pPr>
            <a:lvl3pPr marL="801414">
              <a:defRPr>
                <a:latin typeface="+mn-lt"/>
                <a:ea typeface="+mn-ea"/>
                <a:cs typeface="+mn-cs"/>
              </a:defRPr>
            </a:lvl3pPr>
            <a:lvl4pPr marL="1202121">
              <a:defRPr>
                <a:latin typeface="+mn-lt"/>
                <a:ea typeface="+mn-ea"/>
                <a:cs typeface="+mn-cs"/>
              </a:defRPr>
            </a:lvl4pPr>
            <a:lvl5pPr marL="1602828">
              <a:defRPr>
                <a:latin typeface="+mn-lt"/>
                <a:ea typeface="+mn-ea"/>
                <a:cs typeface="+mn-cs"/>
              </a:defRPr>
            </a:lvl5pPr>
            <a:lvl6pPr marL="2003535">
              <a:defRPr>
                <a:latin typeface="+mn-lt"/>
                <a:ea typeface="+mn-ea"/>
                <a:cs typeface="+mn-cs"/>
              </a:defRPr>
            </a:lvl6pPr>
            <a:lvl7pPr marL="2404241">
              <a:defRPr>
                <a:latin typeface="+mn-lt"/>
                <a:ea typeface="+mn-ea"/>
                <a:cs typeface="+mn-cs"/>
              </a:defRPr>
            </a:lvl7pPr>
            <a:lvl8pPr marL="2804949">
              <a:defRPr>
                <a:latin typeface="+mn-lt"/>
                <a:ea typeface="+mn-ea"/>
                <a:cs typeface="+mn-cs"/>
              </a:defRPr>
            </a:lvl8pPr>
            <a:lvl9pPr marL="3205656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6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InCites</a:t>
            </a:r>
            <a:r>
              <a:rPr lang="ru-RU" sz="1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это специализированный онлайн-инструмент оценки исследований, основанный на цитировании, который позволит проанализировать научную результативность и сравнить её с аналогичными показателями других университетов, научных организаций, как в стране, так и во всем мире с использованием передовых нормализованных наукометрических индикаторов.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118" y="1219200"/>
            <a:ext cx="1988942" cy="241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376098" y="3915676"/>
            <a:ext cx="1895357" cy="1543046"/>
            <a:chOff x="501463" y="4077902"/>
            <a:chExt cx="2527143" cy="2057394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501463" y="4077902"/>
              <a:ext cx="2527143" cy="2057394"/>
            </a:xfrm>
            <a:prstGeom prst="triangle">
              <a:avLst/>
            </a:prstGeom>
            <a:solidFill>
              <a:srgbClr val="8E80B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86116" y="5118144"/>
              <a:ext cx="816207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Статья</a:t>
              </a:r>
              <a:endParaRPr lang="ru-RU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320043" y="3915676"/>
            <a:ext cx="1895357" cy="1543046"/>
            <a:chOff x="1760057" y="4077902"/>
            <a:chExt cx="2527143" cy="2057394"/>
          </a:xfrm>
        </p:grpSpPr>
        <p:sp>
          <p:nvSpPr>
            <p:cNvPr id="9" name="Равнобедренный треугольник 8"/>
            <p:cNvSpPr/>
            <p:nvPr/>
          </p:nvSpPr>
          <p:spPr>
            <a:xfrm rot="10800000">
              <a:off x="1760057" y="4077902"/>
              <a:ext cx="2527143" cy="2057394"/>
            </a:xfrm>
            <a:prstGeom prst="triangle">
              <a:avLst/>
            </a:prstGeom>
            <a:solidFill>
              <a:srgbClr val="6E45B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85550" y="4422033"/>
              <a:ext cx="1876155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Индивидуальный 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ученый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270281" y="3920231"/>
            <a:ext cx="1895357" cy="1543046"/>
            <a:chOff x="3027041" y="4083975"/>
            <a:chExt cx="2527143" cy="2057394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3027041" y="4083975"/>
              <a:ext cx="2527143" cy="2057394"/>
            </a:xfrm>
            <a:prstGeom prst="triangle">
              <a:avLst/>
            </a:prstGeom>
            <a:solidFill>
              <a:srgbClr val="8E80B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850716" y="5050601"/>
              <a:ext cx="937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Журнал</a:t>
              </a:r>
              <a:endParaRPr lang="ru-RU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16786" y="3915676"/>
            <a:ext cx="1895357" cy="1543046"/>
            <a:chOff x="4289047" y="4077902"/>
            <a:chExt cx="2527143" cy="2057394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 rot="10800000">
              <a:off x="4289047" y="4077902"/>
              <a:ext cx="2527143" cy="2057394"/>
            </a:xfrm>
            <a:prstGeom prst="triangle">
              <a:avLst/>
            </a:prstGeom>
            <a:solidFill>
              <a:srgbClr val="6E45B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875638" y="4536145"/>
              <a:ext cx="14122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Организация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161128" y="3917265"/>
            <a:ext cx="1895357" cy="1543046"/>
            <a:chOff x="5548170" y="4080020"/>
            <a:chExt cx="2527143" cy="2057394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>
              <a:off x="5548170" y="4080020"/>
              <a:ext cx="2527143" cy="2057394"/>
            </a:xfrm>
            <a:prstGeom prst="triangle">
              <a:avLst/>
            </a:prstGeom>
            <a:solidFill>
              <a:srgbClr val="8E80B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412433" y="5106598"/>
              <a:ext cx="857500" cy="369332"/>
            </a:xfrm>
            <a:prstGeom prst="rect">
              <a:avLst/>
            </a:prstGeom>
            <a:solidFill>
              <a:srgbClr val="8E80BB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Страна</a:t>
              </a:r>
              <a:endPara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940965" y="3375568"/>
            <a:ext cx="4597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научной производительности на уровне: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470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769441"/>
          </a:xfrm>
        </p:spPr>
        <p:txBody>
          <a:bodyPr/>
          <a:lstStyle/>
          <a:p>
            <a:r>
              <a:rPr lang="ru-RU" dirty="0" smtClean="0"/>
              <a:t>Нормализованная средняя цитируемость по категории </a:t>
            </a:r>
            <a:r>
              <a:rPr lang="ru-RU" dirty="0"/>
              <a:t>(СNCI)</a:t>
            </a:r>
          </a:p>
        </p:txBody>
      </p:sp>
      <p:cxnSp>
        <p:nvCxnSpPr>
          <p:cNvPr id="3" name="Straight Connector 4"/>
          <p:cNvCxnSpPr>
            <a:stCxn id="4" idx="3"/>
          </p:cNvCxnSpPr>
          <p:nvPr/>
        </p:nvCxnSpPr>
        <p:spPr>
          <a:xfrm flipV="1">
            <a:off x="3070671" y="2227928"/>
            <a:ext cx="5158929" cy="2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8200" y="1999327"/>
            <a:ext cx="223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CNCI</a:t>
            </a:r>
            <a:r>
              <a:rPr lang="ru-RU" sz="2400" baseline="-25000" dirty="0"/>
              <a:t>публикации</a:t>
            </a:r>
            <a:r>
              <a:rPr lang="en-US" sz="2400" dirty="0"/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184692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Цитируемость публикации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227927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Средняя цитируемость всех публикаций </a:t>
            </a:r>
            <a:r>
              <a:rPr lang="ru-RU" i="1" dirty="0"/>
              <a:t>того же типа</a:t>
            </a:r>
            <a:r>
              <a:rPr lang="ru-RU" dirty="0"/>
              <a:t>, опубликованных </a:t>
            </a:r>
            <a:r>
              <a:rPr lang="ru-RU" i="1" dirty="0"/>
              <a:t>в том же году </a:t>
            </a:r>
            <a:r>
              <a:rPr lang="ru-RU" dirty="0"/>
              <a:t>и </a:t>
            </a:r>
            <a:r>
              <a:rPr lang="ru-RU" i="1" dirty="0"/>
              <a:t>в той же предметной области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599527"/>
            <a:ext cx="2948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CNCI</a:t>
            </a:r>
            <a:r>
              <a:rPr lang="ru-RU" sz="2400" baseline="-25000" dirty="0"/>
              <a:t>группы публикаций</a:t>
            </a:r>
            <a:r>
              <a:rPr lang="en-US" sz="2400" dirty="0"/>
              <a:t>=</a:t>
            </a:r>
          </a:p>
        </p:txBody>
      </p:sp>
      <p:cxnSp>
        <p:nvCxnSpPr>
          <p:cNvPr id="8" name="Straight Connector 14"/>
          <p:cNvCxnSpPr/>
          <p:nvPr/>
        </p:nvCxnSpPr>
        <p:spPr>
          <a:xfrm>
            <a:off x="3710308" y="3828127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10308" y="3294727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CNCI</a:t>
            </a:r>
            <a:r>
              <a:rPr lang="ru-RU" sz="2400" baseline="-25000" dirty="0"/>
              <a:t>1</a:t>
            </a:r>
            <a:r>
              <a:rPr lang="ru-RU" sz="2400" dirty="0"/>
              <a:t>+</a:t>
            </a:r>
            <a:r>
              <a:rPr lang="en-US" sz="2400" dirty="0"/>
              <a:t> CNCI</a:t>
            </a:r>
            <a:r>
              <a:rPr lang="ru-RU" sz="2400" baseline="-25000" dirty="0"/>
              <a:t>2</a:t>
            </a:r>
            <a:r>
              <a:rPr lang="en-US" sz="2400" baseline="-25000" dirty="0"/>
              <a:t> </a:t>
            </a:r>
            <a:r>
              <a:rPr lang="ru-RU" sz="2400" dirty="0"/>
              <a:t>+...+</a:t>
            </a:r>
            <a:r>
              <a:rPr lang="en-US" sz="2400" dirty="0"/>
              <a:t> CNCI</a:t>
            </a:r>
            <a:r>
              <a:rPr lang="en-US" sz="2400" baseline="-25000" dirty="0"/>
              <a:t>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84024" y="3828127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4513927"/>
            <a:ext cx="73914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С</a:t>
            </a:r>
            <a:r>
              <a:rPr lang="en-US" dirty="0"/>
              <a:t>NCI</a:t>
            </a:r>
            <a:r>
              <a:rPr lang="ru-RU" baseline="-25000" dirty="0"/>
              <a:t>публикации</a:t>
            </a:r>
            <a:r>
              <a:rPr lang="en-US" dirty="0"/>
              <a:t> &gt; 1: </a:t>
            </a:r>
            <a:r>
              <a:rPr lang="ru-RU" dirty="0"/>
              <a:t>исследование цитируется лучше среднемирового уровня</a:t>
            </a:r>
          </a:p>
          <a:p>
            <a:pPr>
              <a:spcAft>
                <a:spcPts val="600"/>
              </a:spcAft>
            </a:pPr>
            <a:r>
              <a:rPr lang="ru-RU" dirty="0"/>
              <a:t>С</a:t>
            </a:r>
            <a:r>
              <a:rPr lang="en-US" dirty="0"/>
              <a:t>NCI</a:t>
            </a:r>
            <a:r>
              <a:rPr lang="ru-RU" baseline="-25000" dirty="0"/>
              <a:t>Казахстана</a:t>
            </a:r>
            <a:r>
              <a:rPr lang="en-US" dirty="0"/>
              <a:t>&lt; </a:t>
            </a:r>
            <a:r>
              <a:rPr lang="ru-RU" dirty="0"/>
              <a:t>С</a:t>
            </a:r>
            <a:r>
              <a:rPr lang="en-US" dirty="0"/>
              <a:t>NCI</a:t>
            </a:r>
            <a:r>
              <a:rPr lang="ru-RU" baseline="-25000" dirty="0"/>
              <a:t>публикации</a:t>
            </a:r>
            <a:r>
              <a:rPr lang="en-US" dirty="0"/>
              <a:t> &lt; 1: </a:t>
            </a:r>
            <a:r>
              <a:rPr lang="ru-RU" dirty="0"/>
              <a:t>исследование цитируется лучше, чем в среднем по </a:t>
            </a:r>
            <a:r>
              <a:rPr lang="ru-RU" dirty="0" smtClean="0"/>
              <a:t>Азербайджану, </a:t>
            </a:r>
            <a:r>
              <a:rPr lang="ru-RU" dirty="0"/>
              <a:t>но хуже, чем в среднем в мире</a:t>
            </a:r>
          </a:p>
        </p:txBody>
      </p:sp>
    </p:spTree>
    <p:extLst>
      <p:ext uri="{BB962C8B-B14F-4D97-AF65-F5344CB8AC3E}">
        <p14:creationId xmlns:p14="http://schemas.microsoft.com/office/powerpoint/2010/main" val="2632215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8554660" cy="1154162"/>
          </a:xfrm>
        </p:spPr>
        <p:txBody>
          <a:bodyPr/>
          <a:lstStyle/>
          <a:p>
            <a:r>
              <a:rPr lang="ru-RU" dirty="0" smtClean="0"/>
              <a:t>Сравнительный анализ по разным странам по нормализованной средней цитируемости</a:t>
            </a:r>
            <a:r>
              <a:rPr lang="en-US" dirty="0" smtClean="0"/>
              <a:t> </a:t>
            </a:r>
            <a:r>
              <a:rPr lang="kk-KZ" dirty="0" smtClean="0"/>
              <a:t>за </a:t>
            </a:r>
            <a:r>
              <a:rPr lang="kk-KZ" dirty="0" smtClean="0"/>
              <a:t>201</a:t>
            </a:r>
            <a:r>
              <a:rPr lang="en-US" dirty="0" smtClean="0"/>
              <a:t>3</a:t>
            </a:r>
            <a:r>
              <a:rPr lang="kk-KZ" dirty="0" smtClean="0"/>
              <a:t>-2018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31008" r="17064" b="15504"/>
          <a:stretch/>
        </p:blipFill>
        <p:spPr bwMode="auto">
          <a:xfrm>
            <a:off x="762000" y="1637414"/>
            <a:ext cx="7435086" cy="443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49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8420792" cy="769441"/>
          </a:xfrm>
        </p:spPr>
        <p:txBody>
          <a:bodyPr/>
          <a:lstStyle/>
          <a:p>
            <a:r>
              <a:rPr lang="ru-RU" dirty="0"/>
              <a:t>Масштабы совместных </a:t>
            </a:r>
            <a:r>
              <a:rPr lang="ru-RU" dirty="0" smtClean="0"/>
              <a:t>проектов страны или организации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1" t="27442" r="17849" b="15814"/>
          <a:stretch/>
        </p:blipFill>
        <p:spPr bwMode="auto">
          <a:xfrm>
            <a:off x="914400" y="1371599"/>
            <a:ext cx="7162800" cy="490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207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769441"/>
          </a:xfrm>
        </p:spPr>
        <p:txBody>
          <a:bodyPr/>
          <a:lstStyle/>
          <a:p>
            <a:r>
              <a:rPr lang="kk-KZ" dirty="0" smtClean="0"/>
              <a:t>В каких журналах предпочитают публиковаться авторы </a:t>
            </a:r>
            <a:r>
              <a:rPr lang="en-US" smtClean="0"/>
              <a:t>ANAS</a:t>
            </a:r>
            <a:r>
              <a:rPr lang="kk-KZ" smtClean="0"/>
              <a:t>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8" t="25736" r="16977" b="10544"/>
          <a:stretch/>
        </p:blipFill>
        <p:spPr bwMode="auto">
          <a:xfrm>
            <a:off x="762000" y="1219200"/>
            <a:ext cx="7467600" cy="533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468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8344592" cy="1292662"/>
          </a:xfrm>
        </p:spPr>
        <p:txBody>
          <a:bodyPr/>
          <a:lstStyle/>
          <a:p>
            <a:r>
              <a:rPr lang="ru-RU" sz="2800" dirty="0"/>
              <a:t>Информация и обучение</a:t>
            </a:r>
            <a:r>
              <a:rPr lang="en-US" sz="2800" dirty="0"/>
              <a:t>: </a:t>
            </a:r>
            <a:r>
              <a:rPr lang="kk-KZ" sz="2800" dirty="0"/>
              <a:t>онлайн</a:t>
            </a:r>
            <a:r>
              <a:rPr lang="ru-RU" sz="2800" dirty="0"/>
              <a:t>-семинары с возможностью обратной связи 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96" t="527" r="3506"/>
          <a:stretch/>
        </p:blipFill>
        <p:spPr>
          <a:xfrm>
            <a:off x="923544" y="2496312"/>
            <a:ext cx="5614416" cy="390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894" y="1738182"/>
            <a:ext cx="2445014" cy="830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7"/>
          <p:cNvSpPr/>
          <p:nvPr/>
        </p:nvSpPr>
        <p:spPr>
          <a:xfrm>
            <a:off x="4142224" y="2350008"/>
            <a:ext cx="484640" cy="440096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0474" y="1401417"/>
            <a:ext cx="513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AC604"/>
                </a:solidFill>
                <a:hlinkClick r:id="rId4"/>
              </a:rPr>
              <a:t>www.clarivate.ru</a:t>
            </a:r>
            <a:endParaRPr lang="en-US" sz="3200" dirty="0">
              <a:solidFill>
                <a:srgbClr val="1AC604"/>
              </a:solidFill>
            </a:endParaRPr>
          </a:p>
          <a:p>
            <a:r>
              <a:rPr lang="ru-RU" sz="4000" dirty="0">
                <a:solidFill>
                  <a:srgbClr val="1AC604"/>
                </a:solidFill>
              </a:rPr>
              <a:t>       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5"/>
          <a:srcRect b="11997"/>
          <a:stretch/>
        </p:blipFill>
        <p:spPr>
          <a:xfrm>
            <a:off x="4777623" y="3491452"/>
            <a:ext cx="4014450" cy="1915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972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430887"/>
          </a:xfrm>
        </p:spPr>
        <p:txBody>
          <a:bodyPr/>
          <a:lstStyle/>
          <a:p>
            <a:r>
              <a:rPr lang="ru-RU" sz="2800" dirty="0"/>
              <a:t>Информация и обучение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98513"/>
            <a:ext cx="9090025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861774"/>
          </a:xfrm>
        </p:spPr>
        <p:txBody>
          <a:bodyPr/>
          <a:lstStyle/>
          <a:p>
            <a:r>
              <a:rPr lang="kk-KZ" sz="2800" dirty="0"/>
              <a:t>Список журналов Азербайджана в </a:t>
            </a:r>
            <a:r>
              <a:rPr lang="en-US" sz="2800" dirty="0"/>
              <a:t>Web of Science Core Collection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>
          <a:xfrm>
            <a:off x="429570" y="1347743"/>
            <a:ext cx="7739640" cy="1928857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US" sz="2600" b="1" dirty="0"/>
              <a:t>Applied and Computational </a:t>
            </a:r>
            <a:r>
              <a:rPr lang="en-US" sz="2600" b="1" dirty="0" smtClean="0"/>
              <a:t>Mathematics (IF=3.16 </a:t>
            </a:r>
            <a:r>
              <a:rPr lang="ru-RU" sz="2600" b="1" dirty="0" smtClean="0"/>
              <a:t>за</a:t>
            </a:r>
            <a:r>
              <a:rPr lang="en-US" sz="2600" b="1" dirty="0" smtClean="0"/>
              <a:t> 2018 </a:t>
            </a:r>
            <a:r>
              <a:rPr lang="kk-KZ" sz="2600" b="1" dirty="0" smtClean="0"/>
              <a:t>год</a:t>
            </a:r>
            <a:r>
              <a:rPr lang="en-US" sz="2600" b="1" dirty="0" smtClean="0"/>
              <a:t>)</a:t>
            </a:r>
            <a:r>
              <a:rPr lang="ru-RU" sz="2600" b="1" dirty="0" smtClean="0"/>
              <a:t> (</a:t>
            </a:r>
            <a:r>
              <a:rPr lang="en-US" sz="2600" b="1" dirty="0" smtClean="0"/>
              <a:t>SCIE</a:t>
            </a:r>
            <a:r>
              <a:rPr lang="ru-RU" sz="2600" b="1" dirty="0" smtClean="0"/>
              <a:t>)</a:t>
            </a:r>
            <a:endParaRPr lang="en-US" sz="2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600" b="1" dirty="0"/>
              <a:t>Azerbaijan Journal of </a:t>
            </a:r>
            <a:r>
              <a:rPr lang="en-US" sz="2600" b="1" dirty="0" smtClean="0"/>
              <a:t>Mathematics (ESCI)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600" b="1" dirty="0"/>
              <a:t>Chemical </a:t>
            </a:r>
            <a:r>
              <a:rPr lang="en-US" sz="2600" b="1" dirty="0" smtClean="0"/>
              <a:t>Problems </a:t>
            </a:r>
            <a:r>
              <a:rPr lang="en-US" sz="2600" b="1" dirty="0"/>
              <a:t>(ESCI)</a:t>
            </a:r>
            <a:endParaRPr lang="en-US" sz="2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600" b="1" dirty="0" err="1"/>
              <a:t>Khazar</a:t>
            </a:r>
            <a:r>
              <a:rPr lang="en-US" sz="2600" b="1" dirty="0"/>
              <a:t> Journal of Humanities and Social </a:t>
            </a:r>
            <a:r>
              <a:rPr lang="en-US" sz="2600" b="1" dirty="0" smtClean="0"/>
              <a:t>Sciences </a:t>
            </a:r>
            <a:r>
              <a:rPr lang="en-US" sz="2600" b="1" dirty="0"/>
              <a:t>(ESCI)</a:t>
            </a:r>
            <a:endParaRPr lang="en-US" sz="2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600" b="1" dirty="0" smtClean="0"/>
              <a:t>Proceedings of the Institute </a:t>
            </a:r>
            <a:r>
              <a:rPr lang="en-US" sz="2600" b="1" dirty="0"/>
              <a:t>of Mathematics and </a:t>
            </a:r>
            <a:r>
              <a:rPr lang="en-US" sz="2600" b="1" dirty="0" smtClean="0"/>
              <a:t>Mechanics</a:t>
            </a:r>
            <a:r>
              <a:rPr lang="en-US" sz="2600" b="1" dirty="0"/>
              <a:t> (ESCI)</a:t>
            </a:r>
            <a:endParaRPr lang="en-US" sz="2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600" b="1" dirty="0"/>
              <a:t>Processes of </a:t>
            </a:r>
            <a:r>
              <a:rPr lang="en-US" sz="2600" b="1" dirty="0" err="1"/>
              <a:t>Petrochemistry</a:t>
            </a:r>
            <a:r>
              <a:rPr lang="en-US" sz="2600" b="1" dirty="0"/>
              <a:t> and </a:t>
            </a:r>
            <a:r>
              <a:rPr lang="en-US" sz="2600" b="1" dirty="0" smtClean="0"/>
              <a:t>Oil-refining </a:t>
            </a:r>
            <a:r>
              <a:rPr lang="en-US" sz="2600" b="1" dirty="0"/>
              <a:t>(ESCI)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600" b="1" dirty="0"/>
              <a:t>SOCAR </a:t>
            </a:r>
            <a:r>
              <a:rPr lang="en-US" sz="2600" b="1" dirty="0" smtClean="0"/>
              <a:t>Proceedings </a:t>
            </a:r>
            <a:r>
              <a:rPr lang="en-US" sz="2600" b="1" dirty="0"/>
              <a:t>(ESCI</a:t>
            </a:r>
            <a:r>
              <a:rPr lang="en-US" sz="2600" b="1" dirty="0" smtClean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600" b="1" dirty="0"/>
              <a:t>TWMS Journal of Pure and Applied </a:t>
            </a:r>
            <a:r>
              <a:rPr lang="en-US" sz="2600" b="1" dirty="0" smtClean="0"/>
              <a:t>Mathematics </a:t>
            </a:r>
            <a:r>
              <a:rPr lang="en-US" sz="2600" b="1" dirty="0"/>
              <a:t>(ESCI)</a:t>
            </a:r>
          </a:p>
          <a:p>
            <a:endParaRPr lang="ru-RU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72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667000"/>
            <a:ext cx="7848600" cy="626230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lang="kk-KZ" sz="4000" spc="-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внимание!</a:t>
            </a:r>
            <a:endParaRPr sz="4000" spc="-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5" y="5943600"/>
            <a:ext cx="2198445" cy="75296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50" y="6353667"/>
            <a:ext cx="4857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7262530" cy="430887"/>
          </a:xfrm>
        </p:spPr>
        <p:txBody>
          <a:bodyPr/>
          <a:lstStyle/>
          <a:p>
            <a:r>
              <a:rPr lang="ru-RU" sz="2800" dirty="0">
                <a:latin typeface="Arial" charset="0"/>
                <a:cs typeface="Arial" charset="0"/>
              </a:rPr>
              <a:t>Доступ к платформе </a:t>
            </a:r>
            <a:r>
              <a:rPr lang="en-US" sz="2800" dirty="0">
                <a:latin typeface="Arial" charset="0"/>
                <a:cs typeface="Arial" charset="0"/>
              </a:rPr>
              <a:t>Web of Science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905000"/>
            <a:ext cx="80406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26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57218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5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8" y="264877"/>
            <a:ext cx="8573192" cy="769441"/>
          </a:xfrm>
        </p:spPr>
        <p:txBody>
          <a:bodyPr/>
          <a:lstStyle/>
          <a:p>
            <a:r>
              <a:rPr lang="ru-RU" dirty="0" smtClean="0"/>
              <a:t>Одна регистрация – доступ ко всем ресурсам!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044238"/>
            <a:ext cx="8686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Платформа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of Science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Journal Citation Reports –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журналов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Инструмент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EndNote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подбор журнала по ключевым словам и автоматическое создание списка источников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профиль ученого и рецензента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Kopernio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бесплатный поиск полного текста статьи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074179A-3C53-449C-8DC7-D337293F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5" y="384176"/>
            <a:ext cx="8102600" cy="400050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Осторожно! «Хищнические журналы»</a:t>
            </a:r>
            <a:endParaRPr lang="en-US" sz="2800" dirty="0"/>
          </a:p>
        </p:txBody>
      </p:sp>
      <p:sp>
        <p:nvSpPr>
          <p:cNvPr id="96260" name="Rectangle 5">
            <a:extLst>
              <a:ext uri="{FF2B5EF4-FFF2-40B4-BE49-F238E27FC236}">
                <a16:creationId xmlns:a16="http://schemas.microsoft.com/office/drawing/2014/main" xmlns="" id="{23521EF1-6EBA-4838-A65B-A1DC8B464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5" y="183038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/>
              <a:t>Недобросовестная издательская деятельность </a:t>
            </a:r>
            <a:r>
              <a:rPr lang="ru-RU" altLang="ru-RU"/>
              <a:t>– распространенная практика в мире научной литературы. Это происходит во всех предметных областях и во всех странах.</a:t>
            </a:r>
          </a:p>
        </p:txBody>
      </p:sp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xmlns="" id="{ADFBF25A-31A0-4FF6-A2C5-3E1BFEE34780}"/>
              </a:ext>
            </a:extLst>
          </p:cNvPr>
          <p:cNvGraphicFramePr>
            <a:graphicFrameLocks noGrp="1"/>
          </p:cNvGraphicFramePr>
          <p:nvPr/>
        </p:nvGraphicFramePr>
        <p:xfrm>
          <a:off x="390525" y="3983038"/>
          <a:ext cx="8229600" cy="8229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3170952181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Predatory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publishing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обычно переводится на русский язык как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"хищнические журналы"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обозначает сравнительно новое направление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этики научных публикаций издателями.</a:t>
                      </a:r>
                    </a:p>
                  </a:txBody>
                  <a:tcPr marL="160735" marR="1607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8804581"/>
                  </a:ext>
                </a:extLst>
              </a:tr>
            </a:tbl>
          </a:graphicData>
        </a:graphic>
      </p:graphicFrame>
      <p:graphicFrame>
        <p:nvGraphicFramePr>
          <p:cNvPr id="8" name="Таблица 6">
            <a:extLst>
              <a:ext uri="{FF2B5EF4-FFF2-40B4-BE49-F238E27FC236}">
                <a16:creationId xmlns:a16="http://schemas.microsoft.com/office/drawing/2014/main" xmlns="" id="{4E9C5961-E371-46F9-995B-035CA99CCE9C}"/>
              </a:ext>
            </a:extLst>
          </p:cNvPr>
          <p:cNvGraphicFramePr>
            <a:graphicFrameLocks noGrp="1"/>
          </p:cNvGraphicFramePr>
          <p:nvPr/>
        </p:nvGraphicFramePr>
        <p:xfrm>
          <a:off x="1766888" y="5000625"/>
          <a:ext cx="7091362" cy="823913"/>
        </p:xfrm>
        <a:graphic>
          <a:graphicData uri="http://schemas.openxmlformats.org/drawingml/2006/table">
            <a:tbl>
              <a:tblPr/>
              <a:tblGrid>
                <a:gridCol w="7091362">
                  <a:extLst>
                    <a:ext uri="{9D8B030D-6E8A-4147-A177-3AD203B41FA5}">
                      <a16:colId xmlns:a16="http://schemas.microsoft.com/office/drawing/2014/main" xmlns="" val="3116041515"/>
                    </a:ext>
                  </a:extLst>
                </a:gridCol>
              </a:tblGrid>
              <a:tr h="823913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Публикация в таких журналах может весьма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негативно сказаться на репутации ученого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 также не оправдать ожиданий по индексированию и цитированию статьи.</a:t>
                      </a:r>
                    </a:p>
                  </a:txBody>
                  <a:tcPr marL="160724" marR="160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1137269"/>
                  </a:ext>
                </a:extLst>
              </a:tr>
            </a:tbl>
          </a:graphicData>
        </a:graphic>
      </p:graphicFrame>
      <p:pic>
        <p:nvPicPr>
          <p:cNvPr id="96265" name="Picture 9" descr="Картинки по запросу warning png">
            <a:extLst>
              <a:ext uri="{FF2B5EF4-FFF2-40B4-BE49-F238E27FC236}">
                <a16:creationId xmlns:a16="http://schemas.microsoft.com/office/drawing/2014/main" xmlns="" id="{1DDB9226-D9D8-43C3-B9A6-C787C3D06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968875"/>
            <a:ext cx="9318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1.1zoom.ru/big0/677/Hyenas_Roar_449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2" y="1190349"/>
            <a:ext cx="3330846" cy="24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2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5" y="6324600"/>
            <a:ext cx="1284045" cy="43978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457200"/>
            <a:ext cx="5083535" cy="549286"/>
          </a:xfrm>
          <a:prstGeom prst="rect">
            <a:avLst/>
          </a:prstGeom>
        </p:spPr>
        <p:txBody>
          <a:bodyPr vert="horz" wrap="square" lIns="0" tIns="10574" rIns="0" bIns="0" rtlCol="0">
            <a:spAutoFit/>
          </a:bodyPr>
          <a:lstStyle/>
          <a:p>
            <a:pPr marL="11131" algn="ctr">
              <a:spcBef>
                <a:spcPts val="83"/>
              </a:spcBef>
            </a:pPr>
            <a:r>
              <a:rPr lang="ru-RU" sz="3500" spc="-9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Платить ли за статьи?</a:t>
            </a:r>
            <a:endParaRPr sz="3500" spc="-9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3430" y="1491370"/>
            <a:ext cx="2372170" cy="2982167"/>
          </a:xfrm>
          <a:custGeom>
            <a:avLst/>
            <a:gdLst/>
            <a:ahLst/>
            <a:cxnLst/>
            <a:rect l="l" t="t" r="r" b="b"/>
            <a:pathLst>
              <a:path w="3096260" h="3288665">
                <a:moveTo>
                  <a:pt x="0" y="516000"/>
                </a:moveTo>
                <a:lnTo>
                  <a:pt x="2108" y="469033"/>
                </a:lnTo>
                <a:lnTo>
                  <a:pt x="8314" y="423246"/>
                </a:lnTo>
                <a:lnTo>
                  <a:pt x="18434" y="378824"/>
                </a:lnTo>
                <a:lnTo>
                  <a:pt x="32286" y="335948"/>
                </a:lnTo>
                <a:lnTo>
                  <a:pt x="49688" y="294799"/>
                </a:lnTo>
                <a:lnTo>
                  <a:pt x="70457" y="255561"/>
                </a:lnTo>
                <a:lnTo>
                  <a:pt x="94412" y="218415"/>
                </a:lnTo>
                <a:lnTo>
                  <a:pt x="121371" y="183544"/>
                </a:lnTo>
                <a:lnTo>
                  <a:pt x="151150" y="151129"/>
                </a:lnTo>
                <a:lnTo>
                  <a:pt x="183569" y="121354"/>
                </a:lnTo>
                <a:lnTo>
                  <a:pt x="218444" y="94399"/>
                </a:lnTo>
                <a:lnTo>
                  <a:pt x="255593" y="70447"/>
                </a:lnTo>
                <a:lnTo>
                  <a:pt x="294835" y="49680"/>
                </a:lnTo>
                <a:lnTo>
                  <a:pt x="335987" y="32281"/>
                </a:lnTo>
                <a:lnTo>
                  <a:pt x="378867" y="18431"/>
                </a:lnTo>
                <a:lnTo>
                  <a:pt x="423292" y="8313"/>
                </a:lnTo>
                <a:lnTo>
                  <a:pt x="469081" y="2108"/>
                </a:lnTo>
                <a:lnTo>
                  <a:pt x="516051" y="0"/>
                </a:lnTo>
                <a:lnTo>
                  <a:pt x="2580195" y="0"/>
                </a:lnTo>
                <a:lnTo>
                  <a:pt x="2627163" y="2108"/>
                </a:lnTo>
                <a:lnTo>
                  <a:pt x="2672949" y="8313"/>
                </a:lnTo>
                <a:lnTo>
                  <a:pt x="2717371" y="18431"/>
                </a:lnTo>
                <a:lnTo>
                  <a:pt x="2760248" y="32281"/>
                </a:lnTo>
                <a:lnTo>
                  <a:pt x="2801396" y="49680"/>
                </a:lnTo>
                <a:lnTo>
                  <a:pt x="2840634" y="70447"/>
                </a:lnTo>
                <a:lnTo>
                  <a:pt x="2877780" y="94399"/>
                </a:lnTo>
                <a:lnTo>
                  <a:pt x="2912651" y="121354"/>
                </a:lnTo>
                <a:lnTo>
                  <a:pt x="2945066" y="151129"/>
                </a:lnTo>
                <a:lnTo>
                  <a:pt x="2974842" y="183544"/>
                </a:lnTo>
                <a:lnTo>
                  <a:pt x="3001797" y="218415"/>
                </a:lnTo>
                <a:lnTo>
                  <a:pt x="3025749" y="255561"/>
                </a:lnTo>
                <a:lnTo>
                  <a:pt x="3046515" y="294799"/>
                </a:lnTo>
                <a:lnTo>
                  <a:pt x="3063915" y="335948"/>
                </a:lnTo>
                <a:lnTo>
                  <a:pt x="3077765" y="378824"/>
                </a:lnTo>
                <a:lnTo>
                  <a:pt x="3087883" y="423246"/>
                </a:lnTo>
                <a:lnTo>
                  <a:pt x="3094087" y="469033"/>
                </a:lnTo>
                <a:lnTo>
                  <a:pt x="3096196" y="516000"/>
                </a:lnTo>
                <a:lnTo>
                  <a:pt x="3096196" y="2772029"/>
                </a:lnTo>
                <a:lnTo>
                  <a:pt x="3094087" y="2818998"/>
                </a:lnTo>
                <a:lnTo>
                  <a:pt x="3087883" y="2864787"/>
                </a:lnTo>
                <a:lnTo>
                  <a:pt x="3077765" y="2909214"/>
                </a:lnTo>
                <a:lnTo>
                  <a:pt x="3063915" y="2952097"/>
                </a:lnTo>
                <a:lnTo>
                  <a:pt x="3046515" y="2993254"/>
                </a:lnTo>
                <a:lnTo>
                  <a:pt x="3025749" y="3032501"/>
                </a:lnTo>
                <a:lnTo>
                  <a:pt x="3001797" y="3069656"/>
                </a:lnTo>
                <a:lnTo>
                  <a:pt x="2974842" y="3104538"/>
                </a:lnTo>
                <a:lnTo>
                  <a:pt x="2945066" y="3136963"/>
                </a:lnTo>
                <a:lnTo>
                  <a:pt x="2912651" y="3166749"/>
                </a:lnTo>
                <a:lnTo>
                  <a:pt x="2877780" y="3193715"/>
                </a:lnTo>
                <a:lnTo>
                  <a:pt x="2840634" y="3217676"/>
                </a:lnTo>
                <a:lnTo>
                  <a:pt x="2801396" y="3238452"/>
                </a:lnTo>
                <a:lnTo>
                  <a:pt x="2760248" y="3255859"/>
                </a:lnTo>
                <a:lnTo>
                  <a:pt x="2717371" y="3269716"/>
                </a:lnTo>
                <a:lnTo>
                  <a:pt x="2672949" y="3279839"/>
                </a:lnTo>
                <a:lnTo>
                  <a:pt x="2627163" y="3286047"/>
                </a:lnTo>
                <a:lnTo>
                  <a:pt x="2580195" y="3288156"/>
                </a:lnTo>
                <a:lnTo>
                  <a:pt x="516051" y="3288156"/>
                </a:lnTo>
                <a:lnTo>
                  <a:pt x="469081" y="3286047"/>
                </a:lnTo>
                <a:lnTo>
                  <a:pt x="423292" y="3279839"/>
                </a:lnTo>
                <a:lnTo>
                  <a:pt x="378867" y="3269716"/>
                </a:lnTo>
                <a:lnTo>
                  <a:pt x="335987" y="3255859"/>
                </a:lnTo>
                <a:lnTo>
                  <a:pt x="294835" y="3238452"/>
                </a:lnTo>
                <a:lnTo>
                  <a:pt x="255593" y="3217676"/>
                </a:lnTo>
                <a:lnTo>
                  <a:pt x="218444" y="3193715"/>
                </a:lnTo>
                <a:lnTo>
                  <a:pt x="183569" y="3166749"/>
                </a:lnTo>
                <a:lnTo>
                  <a:pt x="151150" y="3136963"/>
                </a:lnTo>
                <a:lnTo>
                  <a:pt x="121371" y="3104538"/>
                </a:lnTo>
                <a:lnTo>
                  <a:pt x="94412" y="3069656"/>
                </a:lnTo>
                <a:lnTo>
                  <a:pt x="70457" y="3032501"/>
                </a:lnTo>
                <a:lnTo>
                  <a:pt x="49688" y="2993254"/>
                </a:lnTo>
                <a:lnTo>
                  <a:pt x="32286" y="2952097"/>
                </a:lnTo>
                <a:lnTo>
                  <a:pt x="18434" y="2909214"/>
                </a:lnTo>
                <a:lnTo>
                  <a:pt x="8314" y="2864787"/>
                </a:lnTo>
                <a:lnTo>
                  <a:pt x="2108" y="2818998"/>
                </a:lnTo>
                <a:lnTo>
                  <a:pt x="0" y="2772029"/>
                </a:lnTo>
                <a:lnTo>
                  <a:pt x="0" y="516000"/>
                </a:lnTo>
                <a:close/>
              </a:path>
            </a:pathLst>
          </a:custGeom>
          <a:ln w="25400">
            <a:solidFill>
              <a:srgbClr val="1CC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3430" y="2077776"/>
            <a:ext cx="2372170" cy="1732224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228737" marR="220389" algn="ctr">
              <a:spcBef>
                <a:spcPts val="88"/>
              </a:spcBef>
            </a:pPr>
            <a:r>
              <a:rPr sz="2100" b="1" dirty="0" err="1">
                <a:latin typeface="Cambria" panose="02040503050406030204" pitchFamily="18" charset="0"/>
                <a:cs typeface="Arial"/>
              </a:rPr>
              <a:t>Традиционная</a:t>
            </a:r>
            <a:r>
              <a:rPr sz="2100" b="1" dirty="0">
                <a:latin typeface="Cambria" panose="02040503050406030204" pitchFamily="18" charset="0"/>
                <a:cs typeface="Arial"/>
              </a:rPr>
              <a:t>  </a:t>
            </a:r>
            <a:r>
              <a:rPr sz="2100" b="1" dirty="0" err="1">
                <a:latin typeface="Cambria" panose="02040503050406030204" pitchFamily="18" charset="0"/>
                <a:cs typeface="Arial"/>
              </a:rPr>
              <a:t>модель</a:t>
            </a:r>
            <a:endParaRPr sz="2100" dirty="0">
              <a:latin typeface="Cambria" panose="02040503050406030204" pitchFamily="18" charset="0"/>
              <a:cs typeface="Arial"/>
            </a:endParaRPr>
          </a:p>
          <a:p>
            <a:pPr marL="11131" marR="4453" indent="557" algn="ctr">
              <a:spcBef>
                <a:spcPts val="731"/>
              </a:spcBef>
            </a:pPr>
            <a:r>
              <a:rPr spc="-92" dirty="0">
                <a:latin typeface="Cambria" panose="02040503050406030204" pitchFamily="18" charset="0"/>
                <a:cs typeface="Arial"/>
              </a:rPr>
              <a:t>Авторы </a:t>
            </a:r>
            <a:r>
              <a:rPr spc="-78" dirty="0">
                <a:latin typeface="Cambria" panose="02040503050406030204" pitchFamily="18" charset="0"/>
                <a:cs typeface="Arial"/>
              </a:rPr>
              <a:t>подают </a:t>
            </a:r>
            <a:r>
              <a:rPr spc="-100" dirty="0">
                <a:latin typeface="Cambria" panose="02040503050406030204" pitchFamily="18" charset="0"/>
                <a:cs typeface="Arial"/>
              </a:rPr>
              <a:t>статью  </a:t>
            </a:r>
            <a:r>
              <a:rPr spc="-96" dirty="0">
                <a:latin typeface="Cambria" panose="02040503050406030204" pitchFamily="18" charset="0"/>
                <a:cs typeface="Arial"/>
              </a:rPr>
              <a:t>Рецензия </a:t>
            </a:r>
            <a:r>
              <a:rPr spc="-92" dirty="0">
                <a:latin typeface="Cambria" panose="02040503050406030204" pitchFamily="18" charset="0"/>
                <a:cs typeface="Arial"/>
              </a:rPr>
              <a:t>– </a:t>
            </a:r>
            <a:r>
              <a:rPr spc="-48" dirty="0">
                <a:latin typeface="Cambria" panose="02040503050406030204" pitchFamily="18" charset="0"/>
                <a:cs typeface="Arial"/>
              </a:rPr>
              <a:t>прием </a:t>
            </a:r>
            <a:r>
              <a:rPr spc="-105" dirty="0">
                <a:latin typeface="Cambria" panose="02040503050406030204" pitchFamily="18" charset="0"/>
                <a:cs typeface="Arial"/>
              </a:rPr>
              <a:t>статьи  </a:t>
            </a:r>
            <a:r>
              <a:rPr spc="-124" dirty="0">
                <a:latin typeface="Cambria" panose="02040503050406030204" pitchFamily="18" charset="0"/>
                <a:cs typeface="Arial"/>
              </a:rPr>
              <a:t>Платят </a:t>
            </a:r>
            <a:r>
              <a:rPr spc="-92" dirty="0">
                <a:latin typeface="Cambria" panose="02040503050406030204" pitchFamily="18" charset="0"/>
                <a:cs typeface="Arial"/>
              </a:rPr>
              <a:t>читатели</a:t>
            </a:r>
            <a:r>
              <a:rPr spc="-75" dirty="0">
                <a:latin typeface="Cambria" panose="02040503050406030204" pitchFamily="18" charset="0"/>
                <a:cs typeface="Arial"/>
              </a:rPr>
              <a:t> </a:t>
            </a:r>
            <a:r>
              <a:rPr spc="-61" dirty="0">
                <a:latin typeface="Cambria" panose="02040503050406030204" pitchFamily="18" charset="0"/>
                <a:cs typeface="Arial"/>
              </a:rPr>
              <a:t>или</a:t>
            </a:r>
            <a:endParaRPr dirty="0">
              <a:latin typeface="Cambria" panose="02040503050406030204" pitchFamily="18" charset="0"/>
              <a:cs typeface="Arial"/>
            </a:endParaRPr>
          </a:p>
          <a:p>
            <a:pPr marL="1113" algn="ctr">
              <a:spcBef>
                <a:spcPts val="4"/>
              </a:spcBef>
            </a:pPr>
            <a:r>
              <a:rPr spc="-61" dirty="0">
                <a:latin typeface="Cambria" panose="02040503050406030204" pitchFamily="18" charset="0"/>
                <a:cs typeface="Arial"/>
              </a:rPr>
              <a:t>библиотеки</a:t>
            </a:r>
            <a:endParaRPr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3386" y="1491370"/>
            <a:ext cx="2571614" cy="2982167"/>
          </a:xfrm>
          <a:custGeom>
            <a:avLst/>
            <a:gdLst/>
            <a:ahLst/>
            <a:cxnLst/>
            <a:rect l="l" t="t" r="r" b="b"/>
            <a:pathLst>
              <a:path w="3007359" h="3288665">
                <a:moveTo>
                  <a:pt x="0" y="501268"/>
                </a:moveTo>
                <a:lnTo>
                  <a:pt x="2294" y="452990"/>
                </a:lnTo>
                <a:lnTo>
                  <a:pt x="9038" y="406011"/>
                </a:lnTo>
                <a:lnTo>
                  <a:pt x="20020" y="360541"/>
                </a:lnTo>
                <a:lnTo>
                  <a:pt x="35032" y="316790"/>
                </a:lnTo>
                <a:lnTo>
                  <a:pt x="53862" y="274967"/>
                </a:lnTo>
                <a:lnTo>
                  <a:pt x="76302" y="235284"/>
                </a:lnTo>
                <a:lnTo>
                  <a:pt x="102140" y="197949"/>
                </a:lnTo>
                <a:lnTo>
                  <a:pt x="131168" y="163174"/>
                </a:lnTo>
                <a:lnTo>
                  <a:pt x="163174" y="131168"/>
                </a:lnTo>
                <a:lnTo>
                  <a:pt x="197949" y="102140"/>
                </a:lnTo>
                <a:lnTo>
                  <a:pt x="235284" y="76302"/>
                </a:lnTo>
                <a:lnTo>
                  <a:pt x="274967" y="53862"/>
                </a:lnTo>
                <a:lnTo>
                  <a:pt x="316790" y="35032"/>
                </a:lnTo>
                <a:lnTo>
                  <a:pt x="360541" y="20020"/>
                </a:lnTo>
                <a:lnTo>
                  <a:pt x="406011" y="9038"/>
                </a:lnTo>
                <a:lnTo>
                  <a:pt x="452990" y="2294"/>
                </a:lnTo>
                <a:lnTo>
                  <a:pt x="501268" y="0"/>
                </a:lnTo>
                <a:lnTo>
                  <a:pt x="2505964" y="0"/>
                </a:lnTo>
                <a:lnTo>
                  <a:pt x="2554242" y="2294"/>
                </a:lnTo>
                <a:lnTo>
                  <a:pt x="2601221" y="9038"/>
                </a:lnTo>
                <a:lnTo>
                  <a:pt x="2646691" y="20020"/>
                </a:lnTo>
                <a:lnTo>
                  <a:pt x="2690442" y="35032"/>
                </a:lnTo>
                <a:lnTo>
                  <a:pt x="2732265" y="53862"/>
                </a:lnTo>
                <a:lnTo>
                  <a:pt x="2771948" y="76302"/>
                </a:lnTo>
                <a:lnTo>
                  <a:pt x="2809283" y="102140"/>
                </a:lnTo>
                <a:lnTo>
                  <a:pt x="2844058" y="131168"/>
                </a:lnTo>
                <a:lnTo>
                  <a:pt x="2876064" y="163174"/>
                </a:lnTo>
                <a:lnTo>
                  <a:pt x="2905092" y="197949"/>
                </a:lnTo>
                <a:lnTo>
                  <a:pt x="2930930" y="235284"/>
                </a:lnTo>
                <a:lnTo>
                  <a:pt x="2953370" y="274967"/>
                </a:lnTo>
                <a:lnTo>
                  <a:pt x="2972200" y="316790"/>
                </a:lnTo>
                <a:lnTo>
                  <a:pt x="2987212" y="360541"/>
                </a:lnTo>
                <a:lnTo>
                  <a:pt x="2998194" y="406011"/>
                </a:lnTo>
                <a:lnTo>
                  <a:pt x="3004938" y="452990"/>
                </a:lnTo>
                <a:lnTo>
                  <a:pt x="3007232" y="501268"/>
                </a:lnTo>
                <a:lnTo>
                  <a:pt x="3007232" y="2786888"/>
                </a:lnTo>
                <a:lnTo>
                  <a:pt x="3004938" y="2835166"/>
                </a:lnTo>
                <a:lnTo>
                  <a:pt x="2998194" y="2882145"/>
                </a:lnTo>
                <a:lnTo>
                  <a:pt x="2987212" y="2927615"/>
                </a:lnTo>
                <a:lnTo>
                  <a:pt x="2972200" y="2971366"/>
                </a:lnTo>
                <a:lnTo>
                  <a:pt x="2953370" y="3013189"/>
                </a:lnTo>
                <a:lnTo>
                  <a:pt x="2930930" y="3052872"/>
                </a:lnTo>
                <a:lnTo>
                  <a:pt x="2905092" y="3090207"/>
                </a:lnTo>
                <a:lnTo>
                  <a:pt x="2876064" y="3124982"/>
                </a:lnTo>
                <a:lnTo>
                  <a:pt x="2844058" y="3156988"/>
                </a:lnTo>
                <a:lnTo>
                  <a:pt x="2809283" y="3186016"/>
                </a:lnTo>
                <a:lnTo>
                  <a:pt x="2771948" y="3211854"/>
                </a:lnTo>
                <a:lnTo>
                  <a:pt x="2732265" y="3234294"/>
                </a:lnTo>
                <a:lnTo>
                  <a:pt x="2690442" y="3253124"/>
                </a:lnTo>
                <a:lnTo>
                  <a:pt x="2646691" y="3268136"/>
                </a:lnTo>
                <a:lnTo>
                  <a:pt x="2601221" y="3279118"/>
                </a:lnTo>
                <a:lnTo>
                  <a:pt x="2554242" y="3285862"/>
                </a:lnTo>
                <a:lnTo>
                  <a:pt x="2505964" y="3288156"/>
                </a:lnTo>
                <a:lnTo>
                  <a:pt x="501268" y="3288156"/>
                </a:lnTo>
                <a:lnTo>
                  <a:pt x="452990" y="3285862"/>
                </a:lnTo>
                <a:lnTo>
                  <a:pt x="406011" y="3279118"/>
                </a:lnTo>
                <a:lnTo>
                  <a:pt x="360541" y="3268136"/>
                </a:lnTo>
                <a:lnTo>
                  <a:pt x="316790" y="3253124"/>
                </a:lnTo>
                <a:lnTo>
                  <a:pt x="274967" y="3234294"/>
                </a:lnTo>
                <a:lnTo>
                  <a:pt x="235284" y="3211854"/>
                </a:lnTo>
                <a:lnTo>
                  <a:pt x="197949" y="3186016"/>
                </a:lnTo>
                <a:lnTo>
                  <a:pt x="163174" y="3156988"/>
                </a:lnTo>
                <a:lnTo>
                  <a:pt x="131168" y="3124982"/>
                </a:lnTo>
                <a:lnTo>
                  <a:pt x="102140" y="3090207"/>
                </a:lnTo>
                <a:lnTo>
                  <a:pt x="76302" y="3052872"/>
                </a:lnTo>
                <a:lnTo>
                  <a:pt x="53862" y="3013189"/>
                </a:lnTo>
                <a:lnTo>
                  <a:pt x="35032" y="2971366"/>
                </a:lnTo>
                <a:lnTo>
                  <a:pt x="20020" y="2927615"/>
                </a:lnTo>
                <a:lnTo>
                  <a:pt x="9038" y="2882145"/>
                </a:lnTo>
                <a:lnTo>
                  <a:pt x="2294" y="2835166"/>
                </a:lnTo>
                <a:lnTo>
                  <a:pt x="0" y="2786888"/>
                </a:lnTo>
                <a:lnTo>
                  <a:pt x="0" y="501268"/>
                </a:lnTo>
                <a:close/>
              </a:path>
            </a:pathLst>
          </a:custGeom>
          <a:ln w="25400">
            <a:solidFill>
              <a:srgbClr val="1CC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67187" y="1632447"/>
            <a:ext cx="2571613" cy="2676072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466379" marR="461926" algn="ctr">
              <a:spcBef>
                <a:spcPts val="88"/>
              </a:spcBef>
            </a:pPr>
            <a:r>
              <a:rPr lang="ru-RU" sz="2100" b="1" dirty="0">
                <a:latin typeface="Cambria" panose="02040503050406030204" pitchFamily="18" charset="0"/>
                <a:cs typeface="Arial"/>
              </a:rPr>
              <a:t>Модель о</a:t>
            </a:r>
            <a:r>
              <a:rPr sz="2100" b="1" dirty="0" err="1">
                <a:latin typeface="Cambria" panose="02040503050406030204" pitchFamily="18" charset="0"/>
                <a:cs typeface="Arial"/>
              </a:rPr>
              <a:t>ткрытого</a:t>
            </a:r>
            <a:r>
              <a:rPr sz="2100" b="1" dirty="0">
                <a:latin typeface="Cambria" panose="02040503050406030204" pitchFamily="18" charset="0"/>
                <a:cs typeface="Arial"/>
              </a:rPr>
              <a:t>  </a:t>
            </a:r>
            <a:r>
              <a:rPr sz="2100" b="1" dirty="0" err="1">
                <a:latin typeface="Cambria" panose="02040503050406030204" pitchFamily="18" charset="0"/>
                <a:cs typeface="Arial"/>
              </a:rPr>
              <a:t>доступа</a:t>
            </a:r>
            <a:r>
              <a:rPr lang="ru-RU" sz="2100" b="1" dirty="0">
                <a:latin typeface="Cambria" panose="02040503050406030204" pitchFamily="18" charset="0"/>
                <a:cs typeface="Arial"/>
              </a:rPr>
              <a:t> </a:t>
            </a:r>
          </a:p>
          <a:p>
            <a:pPr marL="466379" marR="461926" algn="ctr">
              <a:spcBef>
                <a:spcPts val="88"/>
              </a:spcBef>
            </a:pPr>
            <a:r>
              <a:rPr lang="ru-RU" sz="2100" b="1" dirty="0">
                <a:latin typeface="Cambria" panose="02040503050406030204" pitchFamily="18" charset="0"/>
                <a:cs typeface="Arial"/>
              </a:rPr>
              <a:t>(≈ 3000€)</a:t>
            </a:r>
            <a:endParaRPr sz="2100" dirty="0">
              <a:latin typeface="Cambria" panose="02040503050406030204" pitchFamily="18" charset="0"/>
              <a:cs typeface="Arial"/>
            </a:endParaRPr>
          </a:p>
          <a:p>
            <a:pPr marL="11131" marR="4453" indent="1113" algn="ctr">
              <a:spcBef>
                <a:spcPts val="969"/>
              </a:spcBef>
            </a:pPr>
            <a:r>
              <a:rPr spc="-92" dirty="0">
                <a:latin typeface="Cambria" panose="02040503050406030204" pitchFamily="18" charset="0"/>
                <a:cs typeface="Arial"/>
              </a:rPr>
              <a:t>Авторы </a:t>
            </a:r>
            <a:r>
              <a:rPr spc="-78" dirty="0">
                <a:latin typeface="Cambria" panose="02040503050406030204" pitchFamily="18" charset="0"/>
                <a:cs typeface="Arial"/>
              </a:rPr>
              <a:t>подают </a:t>
            </a:r>
            <a:r>
              <a:rPr spc="-96" dirty="0">
                <a:latin typeface="Cambria" panose="02040503050406030204" pitchFamily="18" charset="0"/>
                <a:cs typeface="Arial"/>
              </a:rPr>
              <a:t>статью,  </a:t>
            </a:r>
            <a:r>
              <a:rPr spc="-83" dirty="0">
                <a:latin typeface="Cambria" panose="02040503050406030204" pitchFamily="18" charset="0"/>
                <a:cs typeface="Arial"/>
              </a:rPr>
              <a:t>Рецензии </a:t>
            </a:r>
            <a:r>
              <a:rPr spc="-92" dirty="0">
                <a:latin typeface="Cambria" panose="02040503050406030204" pitchFamily="18" charset="0"/>
                <a:cs typeface="Arial"/>
              </a:rPr>
              <a:t>– </a:t>
            </a:r>
            <a:r>
              <a:rPr spc="-48" dirty="0">
                <a:latin typeface="Cambria" panose="02040503050406030204" pitchFamily="18" charset="0"/>
                <a:cs typeface="Arial"/>
              </a:rPr>
              <a:t>прием</a:t>
            </a:r>
            <a:r>
              <a:rPr spc="-105" dirty="0">
                <a:latin typeface="Cambria" panose="02040503050406030204" pitchFamily="18" charset="0"/>
                <a:cs typeface="Arial"/>
              </a:rPr>
              <a:t> статьи</a:t>
            </a:r>
            <a:endParaRPr dirty="0">
              <a:latin typeface="Cambria" panose="02040503050406030204" pitchFamily="18" charset="0"/>
              <a:cs typeface="Arial"/>
            </a:endParaRPr>
          </a:p>
          <a:p>
            <a:pPr marL="287174" marR="281051" algn="ctr"/>
            <a:r>
              <a:rPr spc="-92" dirty="0">
                <a:latin typeface="Cambria" panose="02040503050406030204" pitchFamily="18" charset="0"/>
                <a:cs typeface="Arial"/>
              </a:rPr>
              <a:t>– </a:t>
            </a:r>
            <a:r>
              <a:rPr spc="-96" dirty="0">
                <a:latin typeface="Cambria" panose="02040503050406030204" pitchFamily="18" charset="0"/>
                <a:cs typeface="Arial"/>
              </a:rPr>
              <a:t>оплата</a:t>
            </a:r>
            <a:r>
              <a:rPr spc="-145" dirty="0">
                <a:latin typeface="Cambria" panose="02040503050406030204" pitchFamily="18" charset="0"/>
                <a:cs typeface="Arial"/>
              </a:rPr>
              <a:t> </a:t>
            </a:r>
            <a:r>
              <a:rPr spc="-78" dirty="0">
                <a:latin typeface="Cambria" panose="02040503050406030204" pitchFamily="18" charset="0"/>
                <a:cs typeface="Arial"/>
              </a:rPr>
              <a:t>авторами  </a:t>
            </a:r>
            <a:r>
              <a:rPr spc="-105" dirty="0">
                <a:latin typeface="Cambria" panose="02040503050406030204" pitchFamily="18" charset="0"/>
                <a:cs typeface="Arial"/>
              </a:rPr>
              <a:t>Читатели </a:t>
            </a:r>
            <a:r>
              <a:rPr spc="-92" dirty="0">
                <a:latin typeface="Cambria" panose="02040503050406030204" pitchFamily="18" charset="0"/>
                <a:cs typeface="Arial"/>
              </a:rPr>
              <a:t>– читают  </a:t>
            </a:r>
            <a:r>
              <a:rPr spc="-83" dirty="0">
                <a:latin typeface="Cambria" panose="02040503050406030204" pitchFamily="18" charset="0"/>
                <a:cs typeface="Arial"/>
              </a:rPr>
              <a:t>бесплатно</a:t>
            </a:r>
            <a:endParaRPr dirty="0">
              <a:latin typeface="Cambria" panose="02040503050406030204" pitchFamily="18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38986" y="1491370"/>
            <a:ext cx="2571614" cy="2982167"/>
          </a:xfrm>
          <a:custGeom>
            <a:avLst/>
            <a:gdLst/>
            <a:ahLst/>
            <a:cxnLst/>
            <a:rect l="l" t="t" r="r" b="b"/>
            <a:pathLst>
              <a:path w="3007359" h="3288665">
                <a:moveTo>
                  <a:pt x="0" y="501268"/>
                </a:moveTo>
                <a:lnTo>
                  <a:pt x="2294" y="452990"/>
                </a:lnTo>
                <a:lnTo>
                  <a:pt x="9037" y="406011"/>
                </a:lnTo>
                <a:lnTo>
                  <a:pt x="20019" y="360541"/>
                </a:lnTo>
                <a:lnTo>
                  <a:pt x="35030" y="316790"/>
                </a:lnTo>
                <a:lnTo>
                  <a:pt x="53859" y="274967"/>
                </a:lnTo>
                <a:lnTo>
                  <a:pt x="76296" y="235284"/>
                </a:lnTo>
                <a:lnTo>
                  <a:pt x="102131" y="197949"/>
                </a:lnTo>
                <a:lnTo>
                  <a:pt x="131154" y="163174"/>
                </a:lnTo>
                <a:lnTo>
                  <a:pt x="163155" y="131168"/>
                </a:lnTo>
                <a:lnTo>
                  <a:pt x="197924" y="102140"/>
                </a:lnTo>
                <a:lnTo>
                  <a:pt x="235249" y="76302"/>
                </a:lnTo>
                <a:lnTo>
                  <a:pt x="274923" y="53862"/>
                </a:lnTo>
                <a:lnTo>
                  <a:pt x="316733" y="35032"/>
                </a:lnTo>
                <a:lnTo>
                  <a:pt x="360470" y="20020"/>
                </a:lnTo>
                <a:lnTo>
                  <a:pt x="405924" y="9038"/>
                </a:lnTo>
                <a:lnTo>
                  <a:pt x="452884" y="2294"/>
                </a:lnTo>
                <a:lnTo>
                  <a:pt x="501142" y="0"/>
                </a:lnTo>
                <a:lnTo>
                  <a:pt x="2505964" y="0"/>
                </a:lnTo>
                <a:lnTo>
                  <a:pt x="2554242" y="2294"/>
                </a:lnTo>
                <a:lnTo>
                  <a:pt x="2601221" y="9038"/>
                </a:lnTo>
                <a:lnTo>
                  <a:pt x="2646691" y="20020"/>
                </a:lnTo>
                <a:lnTo>
                  <a:pt x="2690442" y="35032"/>
                </a:lnTo>
                <a:lnTo>
                  <a:pt x="2732265" y="53862"/>
                </a:lnTo>
                <a:lnTo>
                  <a:pt x="2771948" y="76302"/>
                </a:lnTo>
                <a:lnTo>
                  <a:pt x="2809283" y="102140"/>
                </a:lnTo>
                <a:lnTo>
                  <a:pt x="2844058" y="131168"/>
                </a:lnTo>
                <a:lnTo>
                  <a:pt x="2876064" y="163174"/>
                </a:lnTo>
                <a:lnTo>
                  <a:pt x="2905092" y="197949"/>
                </a:lnTo>
                <a:lnTo>
                  <a:pt x="2930930" y="235284"/>
                </a:lnTo>
                <a:lnTo>
                  <a:pt x="2953370" y="274967"/>
                </a:lnTo>
                <a:lnTo>
                  <a:pt x="2972200" y="316790"/>
                </a:lnTo>
                <a:lnTo>
                  <a:pt x="2987212" y="360541"/>
                </a:lnTo>
                <a:lnTo>
                  <a:pt x="2998194" y="406011"/>
                </a:lnTo>
                <a:lnTo>
                  <a:pt x="3004938" y="452990"/>
                </a:lnTo>
                <a:lnTo>
                  <a:pt x="3007232" y="501268"/>
                </a:lnTo>
                <a:lnTo>
                  <a:pt x="3007232" y="2786888"/>
                </a:lnTo>
                <a:lnTo>
                  <a:pt x="3004938" y="2835166"/>
                </a:lnTo>
                <a:lnTo>
                  <a:pt x="2998194" y="2882145"/>
                </a:lnTo>
                <a:lnTo>
                  <a:pt x="2987212" y="2927615"/>
                </a:lnTo>
                <a:lnTo>
                  <a:pt x="2972200" y="2971366"/>
                </a:lnTo>
                <a:lnTo>
                  <a:pt x="2953370" y="3013189"/>
                </a:lnTo>
                <a:lnTo>
                  <a:pt x="2930930" y="3052872"/>
                </a:lnTo>
                <a:lnTo>
                  <a:pt x="2905092" y="3090207"/>
                </a:lnTo>
                <a:lnTo>
                  <a:pt x="2876064" y="3124982"/>
                </a:lnTo>
                <a:lnTo>
                  <a:pt x="2844058" y="3156988"/>
                </a:lnTo>
                <a:lnTo>
                  <a:pt x="2809283" y="3186016"/>
                </a:lnTo>
                <a:lnTo>
                  <a:pt x="2771948" y="3211854"/>
                </a:lnTo>
                <a:lnTo>
                  <a:pt x="2732265" y="3234294"/>
                </a:lnTo>
                <a:lnTo>
                  <a:pt x="2690442" y="3253124"/>
                </a:lnTo>
                <a:lnTo>
                  <a:pt x="2646691" y="3268136"/>
                </a:lnTo>
                <a:lnTo>
                  <a:pt x="2601221" y="3279118"/>
                </a:lnTo>
                <a:lnTo>
                  <a:pt x="2554242" y="3285862"/>
                </a:lnTo>
                <a:lnTo>
                  <a:pt x="2505964" y="3288156"/>
                </a:lnTo>
                <a:lnTo>
                  <a:pt x="501142" y="3288156"/>
                </a:lnTo>
                <a:lnTo>
                  <a:pt x="452884" y="3285862"/>
                </a:lnTo>
                <a:lnTo>
                  <a:pt x="405924" y="3279118"/>
                </a:lnTo>
                <a:lnTo>
                  <a:pt x="360470" y="3268136"/>
                </a:lnTo>
                <a:lnTo>
                  <a:pt x="316733" y="3253124"/>
                </a:lnTo>
                <a:lnTo>
                  <a:pt x="274923" y="3234294"/>
                </a:lnTo>
                <a:lnTo>
                  <a:pt x="235249" y="3211854"/>
                </a:lnTo>
                <a:lnTo>
                  <a:pt x="197924" y="3186016"/>
                </a:lnTo>
                <a:lnTo>
                  <a:pt x="163155" y="3156988"/>
                </a:lnTo>
                <a:lnTo>
                  <a:pt x="131154" y="3124982"/>
                </a:lnTo>
                <a:lnTo>
                  <a:pt x="102131" y="3090207"/>
                </a:lnTo>
                <a:lnTo>
                  <a:pt x="76296" y="3052872"/>
                </a:lnTo>
                <a:lnTo>
                  <a:pt x="53859" y="3013189"/>
                </a:lnTo>
                <a:lnTo>
                  <a:pt x="35030" y="2971366"/>
                </a:lnTo>
                <a:lnTo>
                  <a:pt x="20019" y="2927615"/>
                </a:lnTo>
                <a:lnTo>
                  <a:pt x="9037" y="2882145"/>
                </a:lnTo>
                <a:lnTo>
                  <a:pt x="2294" y="2835166"/>
                </a:lnTo>
                <a:lnTo>
                  <a:pt x="0" y="2786888"/>
                </a:lnTo>
                <a:lnTo>
                  <a:pt x="0" y="501268"/>
                </a:lnTo>
                <a:close/>
              </a:path>
            </a:pathLst>
          </a:custGeom>
          <a:ln w="25400">
            <a:solidFill>
              <a:srgbClr val="1CC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62786" y="1905000"/>
            <a:ext cx="2571614" cy="2393943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466379" marR="461926" indent="131899" algn="ctr">
              <a:spcBef>
                <a:spcPts val="88"/>
              </a:spcBef>
            </a:pPr>
            <a:r>
              <a:rPr lang="ru-RU" sz="2100" b="1" dirty="0" err="1">
                <a:latin typeface="Cambria" panose="02040503050406030204" pitchFamily="18" charset="0"/>
                <a:cs typeface="Arial"/>
              </a:rPr>
              <a:t>Гибриднаямодель</a:t>
            </a:r>
            <a:r>
              <a:rPr lang="ru-RU" sz="2100" b="1" dirty="0">
                <a:latin typeface="Cambria" panose="02040503050406030204" pitchFamily="18" charset="0"/>
                <a:cs typeface="Arial"/>
              </a:rPr>
              <a:t> </a:t>
            </a:r>
          </a:p>
          <a:p>
            <a:pPr marL="41740" marR="34505" indent="131899" algn="ctr">
              <a:spcBef>
                <a:spcPts val="88"/>
              </a:spcBef>
            </a:pPr>
            <a:r>
              <a:rPr spc="-92" dirty="0" err="1">
                <a:latin typeface="Cambria" panose="02040503050406030204" pitchFamily="18" charset="0"/>
                <a:cs typeface="Arial"/>
              </a:rPr>
              <a:t>Авторы</a:t>
            </a:r>
            <a:r>
              <a:rPr spc="-92" dirty="0">
                <a:latin typeface="Cambria" panose="02040503050406030204" pitchFamily="18" charset="0"/>
                <a:cs typeface="Arial"/>
              </a:rPr>
              <a:t> подают статью  Рецензия – прием статьи  </a:t>
            </a:r>
            <a:r>
              <a:rPr spc="-92" dirty="0" err="1">
                <a:latin typeface="Cambria" panose="02040503050406030204" pitchFamily="18" charset="0"/>
                <a:cs typeface="Arial"/>
              </a:rPr>
              <a:t>Авторы</a:t>
            </a:r>
            <a:r>
              <a:rPr spc="-92" dirty="0">
                <a:latin typeface="Cambria" panose="02040503050406030204" pitchFamily="18" charset="0"/>
                <a:cs typeface="Arial"/>
              </a:rPr>
              <a:t> </a:t>
            </a:r>
            <a:r>
              <a:rPr spc="-92" dirty="0" err="1" smtClean="0">
                <a:latin typeface="Cambria" panose="02040503050406030204" pitchFamily="18" charset="0"/>
                <a:cs typeface="Arial"/>
              </a:rPr>
              <a:t>решают</a:t>
            </a:r>
            <a:r>
              <a:rPr lang="en-US" spc="-92" dirty="0" smtClean="0">
                <a:latin typeface="Cambria" panose="02040503050406030204" pitchFamily="18" charset="0"/>
                <a:cs typeface="Arial"/>
              </a:rPr>
              <a:t>,</a:t>
            </a:r>
            <a:r>
              <a:rPr spc="-92" dirty="0" smtClean="0">
                <a:latin typeface="Cambria" panose="02040503050406030204" pitchFamily="18" charset="0"/>
                <a:cs typeface="Arial"/>
              </a:rPr>
              <a:t> </a:t>
            </a:r>
            <a:r>
              <a:rPr lang="ru-RU" spc="-92" dirty="0" smtClean="0">
                <a:latin typeface="Cambria" panose="02040503050406030204" pitchFamily="18" charset="0"/>
                <a:cs typeface="Arial"/>
              </a:rPr>
              <a:t> </a:t>
            </a:r>
            <a:r>
              <a:rPr spc="-92" dirty="0" err="1">
                <a:latin typeface="Cambria" panose="02040503050406030204" pitchFamily="18" charset="0"/>
                <a:cs typeface="Arial"/>
              </a:rPr>
              <a:t>как</a:t>
            </a:r>
            <a:r>
              <a:rPr spc="-92" dirty="0">
                <a:latin typeface="Cambria" panose="02040503050406030204" pitchFamily="18" charset="0"/>
                <a:cs typeface="Arial"/>
              </a:rPr>
              <a:t> будет  распространятся статья  традиционная модель –</a:t>
            </a:r>
          </a:p>
          <a:p>
            <a:pPr marL="499771" marR="4453" indent="-489197" algn="ctr"/>
            <a:r>
              <a:rPr spc="-92" dirty="0">
                <a:latin typeface="Cambria" panose="02040503050406030204" pitchFamily="18" charset="0"/>
                <a:cs typeface="Arial"/>
              </a:rPr>
              <a:t>бесплатно, если открытый  доступ - платят</a:t>
            </a:r>
          </a:p>
        </p:txBody>
      </p:sp>
      <p:sp>
        <p:nvSpPr>
          <p:cNvPr id="10" name="object 10"/>
          <p:cNvSpPr/>
          <p:nvPr/>
        </p:nvSpPr>
        <p:spPr>
          <a:xfrm>
            <a:off x="1600020" y="4914386"/>
            <a:ext cx="5867580" cy="1045111"/>
          </a:xfrm>
          <a:custGeom>
            <a:avLst/>
            <a:gdLst/>
            <a:ahLst/>
            <a:cxnLst/>
            <a:rect l="l" t="t" r="r" b="b"/>
            <a:pathLst>
              <a:path w="6861809" h="1152525">
                <a:moveTo>
                  <a:pt x="0" y="192024"/>
                </a:moveTo>
                <a:lnTo>
                  <a:pt x="5071" y="147996"/>
                </a:lnTo>
                <a:lnTo>
                  <a:pt x="19518" y="107579"/>
                </a:lnTo>
                <a:lnTo>
                  <a:pt x="42187" y="71925"/>
                </a:lnTo>
                <a:lnTo>
                  <a:pt x="71925" y="42187"/>
                </a:lnTo>
                <a:lnTo>
                  <a:pt x="107579" y="19518"/>
                </a:lnTo>
                <a:lnTo>
                  <a:pt x="147996" y="5071"/>
                </a:lnTo>
                <a:lnTo>
                  <a:pt x="192024" y="0"/>
                </a:lnTo>
                <a:lnTo>
                  <a:pt x="6669658" y="0"/>
                </a:lnTo>
                <a:lnTo>
                  <a:pt x="6713686" y="5071"/>
                </a:lnTo>
                <a:lnTo>
                  <a:pt x="6754103" y="19518"/>
                </a:lnTo>
                <a:lnTo>
                  <a:pt x="6789757" y="42187"/>
                </a:lnTo>
                <a:lnTo>
                  <a:pt x="6819495" y="71925"/>
                </a:lnTo>
                <a:lnTo>
                  <a:pt x="6842164" y="107579"/>
                </a:lnTo>
                <a:lnTo>
                  <a:pt x="6856611" y="147996"/>
                </a:lnTo>
                <a:lnTo>
                  <a:pt x="6861683" y="192024"/>
                </a:lnTo>
                <a:lnTo>
                  <a:pt x="6861683" y="960081"/>
                </a:lnTo>
                <a:lnTo>
                  <a:pt x="6856611" y="1004109"/>
                </a:lnTo>
                <a:lnTo>
                  <a:pt x="6842164" y="1044526"/>
                </a:lnTo>
                <a:lnTo>
                  <a:pt x="6819495" y="1080180"/>
                </a:lnTo>
                <a:lnTo>
                  <a:pt x="6789757" y="1109918"/>
                </a:lnTo>
                <a:lnTo>
                  <a:pt x="6754103" y="1132587"/>
                </a:lnTo>
                <a:lnTo>
                  <a:pt x="6713686" y="1147034"/>
                </a:lnTo>
                <a:lnTo>
                  <a:pt x="6669658" y="1152105"/>
                </a:lnTo>
                <a:lnTo>
                  <a:pt x="192024" y="1152105"/>
                </a:lnTo>
                <a:lnTo>
                  <a:pt x="147996" y="1147034"/>
                </a:lnTo>
                <a:lnTo>
                  <a:pt x="107579" y="1132587"/>
                </a:lnTo>
                <a:lnTo>
                  <a:pt x="71925" y="1109918"/>
                </a:lnTo>
                <a:lnTo>
                  <a:pt x="42187" y="1080180"/>
                </a:lnTo>
                <a:lnTo>
                  <a:pt x="19518" y="1044526"/>
                </a:lnTo>
                <a:lnTo>
                  <a:pt x="5071" y="1004109"/>
                </a:lnTo>
                <a:lnTo>
                  <a:pt x="0" y="960081"/>
                </a:lnTo>
                <a:lnTo>
                  <a:pt x="0" y="192024"/>
                </a:lnTo>
                <a:close/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00020" y="4876800"/>
            <a:ext cx="5867580" cy="734099"/>
          </a:xfrm>
          <a:prstGeom prst="rect">
            <a:avLst/>
          </a:prstGeom>
        </p:spPr>
        <p:txBody>
          <a:bodyPr vert="horz" wrap="square" lIns="0" tIns="99619" rIns="0" bIns="0" rtlCol="0">
            <a:spAutoFit/>
          </a:bodyPr>
          <a:lstStyle/>
          <a:p>
            <a:pPr marL="228737" marR="220389" algn="ctr">
              <a:spcBef>
                <a:spcPts val="88"/>
              </a:spcBef>
            </a:pPr>
            <a:r>
              <a:rPr sz="2100" b="1" dirty="0">
                <a:latin typeface="Cambria" panose="02040503050406030204" pitchFamily="18" charset="0"/>
                <a:cs typeface="Arial"/>
              </a:rPr>
              <a:t>Хищническая (которой не должно </a:t>
            </a:r>
            <a:r>
              <a:rPr sz="2100" b="1" dirty="0" err="1">
                <a:latin typeface="Cambria" panose="02040503050406030204" pitchFamily="18" charset="0"/>
                <a:cs typeface="Arial"/>
              </a:rPr>
              <a:t>быть</a:t>
            </a:r>
            <a:r>
              <a:rPr sz="2100" b="1" dirty="0" smtClean="0">
                <a:latin typeface="Cambria" panose="02040503050406030204" pitchFamily="18" charset="0"/>
                <a:cs typeface="Arial"/>
              </a:rPr>
              <a:t>)</a:t>
            </a:r>
            <a:endParaRPr lang="en-US" sz="2100" b="1" dirty="0" smtClean="0">
              <a:latin typeface="Cambria" panose="02040503050406030204" pitchFamily="18" charset="0"/>
              <a:cs typeface="Arial"/>
            </a:endParaRPr>
          </a:p>
          <a:p>
            <a:pPr marL="57880" algn="ctr">
              <a:spcBef>
                <a:spcPts val="529"/>
              </a:spcBef>
            </a:pPr>
            <a:r>
              <a:rPr spc="-92" dirty="0" smtClean="0">
                <a:latin typeface="Cambria" panose="02040503050406030204" pitchFamily="18" charset="0"/>
                <a:cs typeface="Arial"/>
              </a:rPr>
              <a:t>(</a:t>
            </a:r>
            <a:r>
              <a:rPr lang="ru-RU" spc="-92" dirty="0">
                <a:latin typeface="Cambria" panose="02040503050406030204" pitchFamily="18" charset="0"/>
                <a:cs typeface="Arial"/>
              </a:rPr>
              <a:t>печатают любую статью за </a:t>
            </a:r>
            <a:r>
              <a:rPr lang="ru-RU" spc="-92" dirty="0" smtClean="0">
                <a:latin typeface="Cambria" panose="02040503050406030204" pitchFamily="18" charset="0"/>
                <a:cs typeface="Arial"/>
              </a:rPr>
              <a:t>деньги, </a:t>
            </a:r>
            <a:r>
              <a:rPr lang="ru-RU" spc="-92" dirty="0">
                <a:latin typeface="Cambria" panose="02040503050406030204" pitchFamily="18" charset="0"/>
                <a:cs typeface="Arial"/>
              </a:rPr>
              <a:t>и практически без </a:t>
            </a:r>
            <a:r>
              <a:rPr lang="ru-RU" spc="-92" dirty="0" smtClean="0">
                <a:latin typeface="Cambria" panose="02040503050406030204" pitchFamily="18" charset="0"/>
                <a:cs typeface="Arial"/>
              </a:rPr>
              <a:t> рецензии</a:t>
            </a:r>
            <a:r>
              <a:rPr spc="-92" dirty="0">
                <a:latin typeface="Cambria" panose="02040503050406030204" pitchFamily="18" charset="0"/>
                <a:cs typeface="Arial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07150"/>
            <a:ext cx="409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rgbClr val="2F2B20"/>
      </a:dk1>
      <a:lt1>
        <a:srgbClr val="FFFFFF"/>
      </a:lt1>
      <a:dk2>
        <a:srgbClr val="7030A0"/>
      </a:dk2>
      <a:lt2>
        <a:srgbClr val="92D050"/>
      </a:lt2>
      <a:accent1>
        <a:srgbClr val="7030A0"/>
      </a:accent1>
      <a:accent2>
        <a:srgbClr val="92D05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2853</TotalTime>
  <Words>1443</Words>
  <Application>Microsoft Office PowerPoint</Application>
  <PresentationFormat>Экран (4:3)</PresentationFormat>
  <Paragraphs>241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Информационные ресурсы  Clarivate Analytics  для ученых Азербайджана</vt:lpstr>
      <vt:lpstr>Лучшие научные журналы</vt:lpstr>
      <vt:lpstr>Критерии отбора журналов для  Web of Science Core Collection</vt:lpstr>
      <vt:lpstr>Список журналов Азербайджана в Web of Science Core Collection</vt:lpstr>
      <vt:lpstr>Доступ к платформе Web of Science</vt:lpstr>
      <vt:lpstr>Презентация PowerPoint</vt:lpstr>
      <vt:lpstr>Одна регистрация – доступ ко всем ресурсам!</vt:lpstr>
      <vt:lpstr>Осторожно! «Хищнические журналы»</vt:lpstr>
      <vt:lpstr>Платить ли за статьи?</vt:lpstr>
      <vt:lpstr>Как понять по журналу его публикационную модель и публикационную политику?</vt:lpstr>
      <vt:lpstr>Алгоритм публикации в журналах с импакт-фактором</vt:lpstr>
      <vt:lpstr>Как определить  хищнические издания?</vt:lpstr>
      <vt:lpstr>Вы получили персональное приглашение</vt:lpstr>
      <vt:lpstr>Давайте сравним сайт этого журнала…</vt:lpstr>
      <vt:lpstr>…с сайтом действительно хорошего научного журнала</vt:lpstr>
      <vt:lpstr>Обманчивое название: тот ли Oxford Review?</vt:lpstr>
      <vt:lpstr>Highjacked journals: хищники-двойники </vt:lpstr>
      <vt:lpstr>Как избежать highjacked journals?</vt:lpstr>
      <vt:lpstr>Находим статью в Web of Science</vt:lpstr>
      <vt:lpstr>Если УЖЕ опубликовались в хищническом издании Что делать? Как спасти статью?</vt:lpstr>
      <vt:lpstr>Не только журналы: опасайтесь посредников</vt:lpstr>
      <vt:lpstr>Хищнические конференции</vt:lpstr>
      <vt:lpstr>Хищнические издательства</vt:lpstr>
      <vt:lpstr>Основные моменты. Резюме</vt:lpstr>
      <vt:lpstr>Как увеличить видимость своей статьи?</vt:lpstr>
      <vt:lpstr>Профиль ученого в Publons</vt:lpstr>
      <vt:lpstr>Зачем создавать профиль ученого в Publons?</vt:lpstr>
      <vt:lpstr>В чем преимущество быть рецензентом в Publons?</vt:lpstr>
      <vt:lpstr>Как увеличить цитируемость своей статьи?</vt:lpstr>
      <vt:lpstr>Самоцитирование?</vt:lpstr>
      <vt:lpstr>Индекс Хирша</vt:lpstr>
      <vt:lpstr>Web of Science как инструмент оценки результативности научной деятельности</vt:lpstr>
      <vt:lpstr>InCites Benchmarking &amp; Analytics </vt:lpstr>
      <vt:lpstr>Нормализованная средняя цитируемость по категории (СNCI)</vt:lpstr>
      <vt:lpstr>Сравнительный анализ по разным странам по нормализованной средней цитируемости за 2013-2018 </vt:lpstr>
      <vt:lpstr>Масштабы совместных проектов страны или организации</vt:lpstr>
      <vt:lpstr>В каких журналах предпочитают публиковаться авторы ANAS?</vt:lpstr>
      <vt:lpstr>Информация и обучение: онлайн-семинары с возможностью обратной связи </vt:lpstr>
      <vt:lpstr>Информация и обучение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NK</dc:creator>
  <cp:lastModifiedBy>Inesh</cp:lastModifiedBy>
  <cp:revision>134</cp:revision>
  <dcterms:created xsi:type="dcterms:W3CDTF">2018-04-01T13:18:13Z</dcterms:created>
  <dcterms:modified xsi:type="dcterms:W3CDTF">2019-10-01T03:39:31Z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2018-04-01T00:00:00Z</vt:filetime>
  </property>
</Properties>
</file>